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439" r:id="rId2"/>
    <p:sldId id="582" r:id="rId3"/>
    <p:sldId id="732" r:id="rId4"/>
    <p:sldId id="754" r:id="rId5"/>
    <p:sldId id="872" r:id="rId6"/>
    <p:sldId id="871" r:id="rId7"/>
    <p:sldId id="867" r:id="rId8"/>
    <p:sldId id="868" r:id="rId9"/>
    <p:sldId id="866" r:id="rId10"/>
    <p:sldId id="854" r:id="rId11"/>
    <p:sldId id="873" r:id="rId12"/>
    <p:sldId id="855" r:id="rId13"/>
    <p:sldId id="869" r:id="rId14"/>
    <p:sldId id="834" r:id="rId15"/>
    <p:sldId id="803" r:id="rId16"/>
    <p:sldId id="766" r:id="rId17"/>
    <p:sldId id="791" r:id="rId18"/>
    <p:sldId id="874" r:id="rId19"/>
    <p:sldId id="870" r:id="rId20"/>
    <p:sldId id="840" r:id="rId21"/>
    <p:sldId id="841" r:id="rId22"/>
    <p:sldId id="842" r:id="rId23"/>
    <p:sldId id="843" r:id="rId24"/>
    <p:sldId id="844" r:id="rId25"/>
    <p:sldId id="845" r:id="rId26"/>
    <p:sldId id="846" r:id="rId27"/>
    <p:sldId id="798" r:id="rId28"/>
    <p:sldId id="643" r:id="rId29"/>
    <p:sldId id="694" r:id="rId30"/>
    <p:sldId id="647" r:id="rId31"/>
    <p:sldId id="648" r:id="rId32"/>
    <p:sldId id="875" r:id="rId33"/>
  </p:sldIdLst>
  <p:sldSz cx="9144000" cy="6858000" type="screen4x3"/>
  <p:notesSz cx="6797675" cy="9928225"/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sz="1500" b="1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5">
          <p15:clr>
            <a:srgbClr val="A4A3A4"/>
          </p15:clr>
        </p15:guide>
        <p15:guide id="2" pos="649">
          <p15:clr>
            <a:srgbClr val="A4A3A4"/>
          </p15:clr>
        </p15:guide>
        <p15:guide id="3" orient="horz" pos="1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00"/>
    <a:srgbClr val="CC00CC"/>
    <a:srgbClr val="000099"/>
    <a:srgbClr val="008000"/>
    <a:srgbClr val="FFCC66"/>
    <a:srgbClr val="A5C4E9"/>
    <a:srgbClr val="0033CC"/>
    <a:srgbClr val="00FF00"/>
    <a:srgbClr val="5F6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60" autoAdjust="0"/>
    <p:restoredTop sz="50000" autoAdjust="0"/>
  </p:normalViewPr>
  <p:slideViewPr>
    <p:cSldViewPr snapToGrid="0" showGuides="1">
      <p:cViewPr varScale="1">
        <p:scale>
          <a:sx n="44" d="100"/>
          <a:sy n="44" d="100"/>
        </p:scale>
        <p:origin x="1368" y="192"/>
      </p:cViewPr>
      <p:guideLst>
        <p:guide orient="horz" pos="1705"/>
        <p:guide pos="649"/>
        <p:guide orient="horz" pos="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-3211" y="-8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689BA6-01C4-034D-86EA-A3ADC1AB0697}" type="doc">
      <dgm:prSet loTypeId="urn:microsoft.com/office/officeart/2005/8/layout/radial5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70D53-7E88-BF4F-98A7-B65B99837979}">
      <dgm:prSet phldrT="[文本]"/>
      <dgm:spPr>
        <a:solidFill>
          <a:srgbClr val="FF0000"/>
        </a:solidFill>
      </dgm:spPr>
      <dgm:t>
        <a:bodyPr/>
        <a:lstStyle/>
        <a:p>
          <a:pPr>
            <a:spcAft>
              <a:spcPts val="0"/>
            </a:spcAft>
          </a:pPr>
          <a:r>
            <a:rPr lang="zh-CN" altLang="en-US" dirty="0" smtClean="0"/>
            <a:t>分布式计算</a:t>
          </a:r>
        </a:p>
        <a:p>
          <a:pPr>
            <a:spcAft>
              <a:spcPct val="35000"/>
            </a:spcAft>
          </a:pPr>
          <a:r>
            <a:rPr lang="zh-CN" altLang="en-US" dirty="0" smtClean="0"/>
            <a:t>理论</a:t>
          </a:r>
          <a:endParaRPr lang="en-US" dirty="0"/>
        </a:p>
      </dgm:t>
    </dgm:pt>
    <dgm:pt modelId="{22079B65-0705-CD4F-8A76-19567C5027B9}" type="parTrans" cxnId="{936A415B-AC81-7041-A755-7D0CF3184B88}">
      <dgm:prSet/>
      <dgm:spPr/>
      <dgm:t>
        <a:bodyPr/>
        <a:lstStyle/>
        <a:p>
          <a:endParaRPr lang="en-US"/>
        </a:p>
      </dgm:t>
    </dgm:pt>
    <dgm:pt modelId="{18A6EC23-DB46-5D47-8582-FA85093AD914}" type="sibTrans" cxnId="{936A415B-AC81-7041-A755-7D0CF3184B88}">
      <dgm:prSet/>
      <dgm:spPr/>
      <dgm:t>
        <a:bodyPr/>
        <a:lstStyle/>
        <a:p>
          <a:endParaRPr lang="en-US"/>
        </a:p>
      </dgm:t>
    </dgm:pt>
    <dgm:pt modelId="{B2640D1C-533F-2F4C-BABA-C827449BC516}">
      <dgm:prSet phldrT="[文本]" custT="1"/>
      <dgm:spPr>
        <a:solidFill>
          <a:srgbClr val="0000FF"/>
        </a:solidFill>
      </dgm:spPr>
      <dgm:t>
        <a:bodyPr/>
        <a:lstStyle/>
        <a:p>
          <a:r>
            <a:rPr lang="zh-CN" altLang="en-US" sz="2200" b="1" dirty="0" smtClean="0"/>
            <a:t>分布式相容性</a:t>
          </a:r>
          <a:endParaRPr lang="en-US" sz="2200" b="1" dirty="0"/>
        </a:p>
      </dgm:t>
    </dgm:pt>
    <dgm:pt modelId="{D5D7FC45-341C-3946-B2AB-4AE33C0B77D9}" type="parTrans" cxnId="{0C5664C2-926A-0A49-98C6-D00C382F570A}">
      <dgm:prSet/>
      <dgm:spPr/>
      <dgm:t>
        <a:bodyPr/>
        <a:lstStyle/>
        <a:p>
          <a:endParaRPr lang="en-US"/>
        </a:p>
      </dgm:t>
    </dgm:pt>
    <dgm:pt modelId="{013E68C6-B2CC-7746-8956-180DFE1E8DF5}" type="sibTrans" cxnId="{0C5664C2-926A-0A49-98C6-D00C382F570A}">
      <dgm:prSet/>
      <dgm:spPr/>
      <dgm:t>
        <a:bodyPr/>
        <a:lstStyle/>
        <a:p>
          <a:endParaRPr lang="en-US"/>
        </a:p>
      </dgm:t>
    </dgm:pt>
    <dgm:pt modelId="{68909AB8-887B-C94F-B8D4-57DD06746057}">
      <dgm:prSet phldrT="[文本]" custT="1"/>
      <dgm:spPr>
        <a:solidFill>
          <a:srgbClr val="0000FF"/>
        </a:solidFill>
      </dgm:spPr>
      <dgm:t>
        <a:bodyPr/>
        <a:lstStyle/>
        <a:p>
          <a:endParaRPr lang="en-US" sz="2200" b="1" dirty="0"/>
        </a:p>
      </dgm:t>
    </dgm:pt>
    <dgm:pt modelId="{A7DF7F9C-EF9F-424C-87D2-DC2747A1BDB3}" type="parTrans" cxnId="{183B767D-0DA9-6C43-8CFD-874823A8FF81}">
      <dgm:prSet/>
      <dgm:spPr/>
      <dgm:t>
        <a:bodyPr/>
        <a:lstStyle/>
        <a:p>
          <a:endParaRPr lang="en-US"/>
        </a:p>
      </dgm:t>
    </dgm:pt>
    <dgm:pt modelId="{E87CB13D-5D16-B442-A4A5-17CEF8314831}" type="sibTrans" cxnId="{183B767D-0DA9-6C43-8CFD-874823A8FF81}">
      <dgm:prSet/>
      <dgm:spPr/>
      <dgm:t>
        <a:bodyPr/>
        <a:lstStyle/>
        <a:p>
          <a:endParaRPr lang="en-US"/>
        </a:p>
      </dgm:t>
    </dgm:pt>
    <dgm:pt modelId="{329BE6DA-1744-0047-8030-F083177BA276}">
      <dgm:prSet phldrT="[文本]" custT="1"/>
      <dgm:spPr>
        <a:solidFill>
          <a:srgbClr val="0000FF"/>
        </a:solidFill>
      </dgm:spPr>
      <dgm:t>
        <a:bodyPr/>
        <a:lstStyle/>
        <a:p>
          <a:endParaRPr lang="en-US" sz="2200" b="1" dirty="0"/>
        </a:p>
      </dgm:t>
    </dgm:pt>
    <dgm:pt modelId="{E8EA7B45-F594-DF47-BE1F-8EA6A27E1126}" type="parTrans" cxnId="{EDB0660F-6AC9-834C-A986-79B0FDC2270D}">
      <dgm:prSet/>
      <dgm:spPr/>
      <dgm:t>
        <a:bodyPr/>
        <a:lstStyle/>
        <a:p>
          <a:endParaRPr lang="en-US"/>
        </a:p>
      </dgm:t>
    </dgm:pt>
    <dgm:pt modelId="{78E9AC2C-AD3A-F143-B83E-543EB590F0FE}" type="sibTrans" cxnId="{EDB0660F-6AC9-834C-A986-79B0FDC2270D}">
      <dgm:prSet/>
      <dgm:spPr/>
      <dgm:t>
        <a:bodyPr/>
        <a:lstStyle/>
        <a:p>
          <a:endParaRPr lang="en-US"/>
        </a:p>
      </dgm:t>
    </dgm:pt>
    <dgm:pt modelId="{BCBA4FD9-899C-184B-ADE5-CA6BA2D5C52E}" type="pres">
      <dgm:prSet presAssocID="{1C689BA6-01C4-034D-86EA-A3ADC1AB069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04970B-3818-314D-9A7F-DAEDB5BE0EA6}" type="pres">
      <dgm:prSet presAssocID="{5C670D53-7E88-BF4F-98A7-B65B99837979}" presName="centerShape" presStyleLbl="node0" presStyleIdx="0" presStyleCnt="1" custScaleX="141785" custScaleY="142475" custLinFactNeighborY="-367"/>
      <dgm:spPr/>
      <dgm:t>
        <a:bodyPr/>
        <a:lstStyle/>
        <a:p>
          <a:endParaRPr lang="en-US"/>
        </a:p>
      </dgm:t>
    </dgm:pt>
    <dgm:pt modelId="{C36C925A-4136-DE47-9D77-09ED1E84C071}" type="pres">
      <dgm:prSet presAssocID="{D5D7FC45-341C-3946-B2AB-4AE33C0B77D9}" presName="parTrans" presStyleLbl="sibTrans2D1" presStyleIdx="0" presStyleCnt="3"/>
      <dgm:spPr/>
      <dgm:t>
        <a:bodyPr/>
        <a:lstStyle/>
        <a:p>
          <a:endParaRPr lang="en-US"/>
        </a:p>
      </dgm:t>
    </dgm:pt>
    <dgm:pt modelId="{5F19C666-3642-5C4F-9B25-F6DB35701BA3}" type="pres">
      <dgm:prSet presAssocID="{D5D7FC45-341C-3946-B2AB-4AE33C0B77D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3048B27-19A4-2243-934B-7EE9E9FA63C3}" type="pres">
      <dgm:prSet presAssocID="{B2640D1C-533F-2F4C-BABA-C827449BC51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CD1CB-7D03-C849-9AA6-7A47560C313B}" type="pres">
      <dgm:prSet presAssocID="{A7DF7F9C-EF9F-424C-87D2-DC2747A1BDB3}" presName="parTrans" presStyleLbl="sibTrans2D1" presStyleIdx="1" presStyleCnt="3"/>
      <dgm:spPr/>
      <dgm:t>
        <a:bodyPr/>
        <a:lstStyle/>
        <a:p>
          <a:endParaRPr lang="en-US"/>
        </a:p>
      </dgm:t>
    </dgm:pt>
    <dgm:pt modelId="{F9F8009B-B11A-7949-AED6-E46E208FFAB3}" type="pres">
      <dgm:prSet presAssocID="{A7DF7F9C-EF9F-424C-87D2-DC2747A1BDB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98B4F69-6B3C-7A4A-B019-34E17B911814}" type="pres">
      <dgm:prSet presAssocID="{68909AB8-887B-C94F-B8D4-57DD067460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E05C8-9719-9047-A979-6C4CA2957B1D}" type="pres">
      <dgm:prSet presAssocID="{E8EA7B45-F594-DF47-BE1F-8EA6A27E1126}" presName="parTrans" presStyleLbl="sibTrans2D1" presStyleIdx="2" presStyleCnt="3"/>
      <dgm:spPr/>
      <dgm:t>
        <a:bodyPr/>
        <a:lstStyle/>
        <a:p>
          <a:endParaRPr lang="en-US"/>
        </a:p>
      </dgm:t>
    </dgm:pt>
    <dgm:pt modelId="{E1B14AD5-FF1B-1242-BA12-CE822F4A5CC7}" type="pres">
      <dgm:prSet presAssocID="{E8EA7B45-F594-DF47-BE1F-8EA6A27E1126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E25CD40-E49B-284A-939E-D666E71BADA5}" type="pres">
      <dgm:prSet presAssocID="{329BE6DA-1744-0047-8030-F083177BA27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ABAF5D-27A2-CF46-8C97-188E68C9B091}" type="presOf" srcId="{E8EA7B45-F594-DF47-BE1F-8EA6A27E1126}" destId="{E1B14AD5-FF1B-1242-BA12-CE822F4A5CC7}" srcOrd="1" destOrd="0" presId="urn:microsoft.com/office/officeart/2005/8/layout/radial5"/>
    <dgm:cxn modelId="{4320966C-FF2E-B641-B2EF-A267FFC121C2}" type="presOf" srcId="{329BE6DA-1744-0047-8030-F083177BA276}" destId="{6E25CD40-E49B-284A-939E-D666E71BADA5}" srcOrd="0" destOrd="0" presId="urn:microsoft.com/office/officeart/2005/8/layout/radial5"/>
    <dgm:cxn modelId="{B2A29F6C-B5D4-ED44-802E-53734B5439C5}" type="presOf" srcId="{1C689BA6-01C4-034D-86EA-A3ADC1AB0697}" destId="{BCBA4FD9-899C-184B-ADE5-CA6BA2D5C52E}" srcOrd="0" destOrd="0" presId="urn:microsoft.com/office/officeart/2005/8/layout/radial5"/>
    <dgm:cxn modelId="{5970E681-57CB-F146-9B65-6F754EB0651E}" type="presOf" srcId="{5C670D53-7E88-BF4F-98A7-B65B99837979}" destId="{6004970B-3818-314D-9A7F-DAEDB5BE0EA6}" srcOrd="0" destOrd="0" presId="urn:microsoft.com/office/officeart/2005/8/layout/radial5"/>
    <dgm:cxn modelId="{76779C40-7F99-1C46-9647-B53B4509D53D}" type="presOf" srcId="{B2640D1C-533F-2F4C-BABA-C827449BC516}" destId="{73048B27-19A4-2243-934B-7EE9E9FA63C3}" srcOrd="0" destOrd="0" presId="urn:microsoft.com/office/officeart/2005/8/layout/radial5"/>
    <dgm:cxn modelId="{1EEF82A2-441E-4E4B-B374-137AE6AAB1BA}" type="presOf" srcId="{A7DF7F9C-EF9F-424C-87D2-DC2747A1BDB3}" destId="{F9F8009B-B11A-7949-AED6-E46E208FFAB3}" srcOrd="1" destOrd="0" presId="urn:microsoft.com/office/officeart/2005/8/layout/radial5"/>
    <dgm:cxn modelId="{1EC251CB-4C7A-9B47-B2F1-ABDBC04E49EE}" type="presOf" srcId="{68909AB8-887B-C94F-B8D4-57DD06746057}" destId="{D98B4F69-6B3C-7A4A-B019-34E17B911814}" srcOrd="0" destOrd="0" presId="urn:microsoft.com/office/officeart/2005/8/layout/radial5"/>
    <dgm:cxn modelId="{183B767D-0DA9-6C43-8CFD-874823A8FF81}" srcId="{5C670D53-7E88-BF4F-98A7-B65B99837979}" destId="{68909AB8-887B-C94F-B8D4-57DD06746057}" srcOrd="1" destOrd="0" parTransId="{A7DF7F9C-EF9F-424C-87D2-DC2747A1BDB3}" sibTransId="{E87CB13D-5D16-B442-A4A5-17CEF8314831}"/>
    <dgm:cxn modelId="{4D7FB465-ADC7-D545-B119-BF52D591CFDE}" type="presOf" srcId="{D5D7FC45-341C-3946-B2AB-4AE33C0B77D9}" destId="{C36C925A-4136-DE47-9D77-09ED1E84C071}" srcOrd="0" destOrd="0" presId="urn:microsoft.com/office/officeart/2005/8/layout/radial5"/>
    <dgm:cxn modelId="{B5A402D8-3C14-9B4C-AB8B-AA3D4A1B32F0}" type="presOf" srcId="{E8EA7B45-F594-DF47-BE1F-8EA6A27E1126}" destId="{1C0E05C8-9719-9047-A979-6C4CA2957B1D}" srcOrd="0" destOrd="0" presId="urn:microsoft.com/office/officeart/2005/8/layout/radial5"/>
    <dgm:cxn modelId="{936A415B-AC81-7041-A755-7D0CF3184B88}" srcId="{1C689BA6-01C4-034D-86EA-A3ADC1AB0697}" destId="{5C670D53-7E88-BF4F-98A7-B65B99837979}" srcOrd="0" destOrd="0" parTransId="{22079B65-0705-CD4F-8A76-19567C5027B9}" sibTransId="{18A6EC23-DB46-5D47-8582-FA85093AD914}"/>
    <dgm:cxn modelId="{0C5664C2-926A-0A49-98C6-D00C382F570A}" srcId="{5C670D53-7E88-BF4F-98A7-B65B99837979}" destId="{B2640D1C-533F-2F4C-BABA-C827449BC516}" srcOrd="0" destOrd="0" parTransId="{D5D7FC45-341C-3946-B2AB-4AE33C0B77D9}" sibTransId="{013E68C6-B2CC-7746-8956-180DFE1E8DF5}"/>
    <dgm:cxn modelId="{58F47ADB-5AFE-2E4B-9660-76B0F3BA3EFE}" type="presOf" srcId="{A7DF7F9C-EF9F-424C-87D2-DC2747A1BDB3}" destId="{891CD1CB-7D03-C849-9AA6-7A47560C313B}" srcOrd="0" destOrd="0" presId="urn:microsoft.com/office/officeart/2005/8/layout/radial5"/>
    <dgm:cxn modelId="{AFBF03A3-67D5-B84A-9C25-4DCC3732BBE0}" type="presOf" srcId="{D5D7FC45-341C-3946-B2AB-4AE33C0B77D9}" destId="{5F19C666-3642-5C4F-9B25-F6DB35701BA3}" srcOrd="1" destOrd="0" presId="urn:microsoft.com/office/officeart/2005/8/layout/radial5"/>
    <dgm:cxn modelId="{EDB0660F-6AC9-834C-A986-79B0FDC2270D}" srcId="{5C670D53-7E88-BF4F-98A7-B65B99837979}" destId="{329BE6DA-1744-0047-8030-F083177BA276}" srcOrd="2" destOrd="0" parTransId="{E8EA7B45-F594-DF47-BE1F-8EA6A27E1126}" sibTransId="{78E9AC2C-AD3A-F143-B83E-543EB590F0FE}"/>
    <dgm:cxn modelId="{224B7477-EB8B-EE4D-BE41-8510254D33FE}" type="presParOf" srcId="{BCBA4FD9-899C-184B-ADE5-CA6BA2D5C52E}" destId="{6004970B-3818-314D-9A7F-DAEDB5BE0EA6}" srcOrd="0" destOrd="0" presId="urn:microsoft.com/office/officeart/2005/8/layout/radial5"/>
    <dgm:cxn modelId="{AF45D6CD-47CF-5B42-B1D7-5137C0D8AB54}" type="presParOf" srcId="{BCBA4FD9-899C-184B-ADE5-CA6BA2D5C52E}" destId="{C36C925A-4136-DE47-9D77-09ED1E84C071}" srcOrd="1" destOrd="0" presId="urn:microsoft.com/office/officeart/2005/8/layout/radial5"/>
    <dgm:cxn modelId="{BB497FAF-C8E7-034E-B68E-149ABEAE9AA6}" type="presParOf" srcId="{C36C925A-4136-DE47-9D77-09ED1E84C071}" destId="{5F19C666-3642-5C4F-9B25-F6DB35701BA3}" srcOrd="0" destOrd="0" presId="urn:microsoft.com/office/officeart/2005/8/layout/radial5"/>
    <dgm:cxn modelId="{04F5EC38-4736-3646-BC08-A57BD81EE717}" type="presParOf" srcId="{BCBA4FD9-899C-184B-ADE5-CA6BA2D5C52E}" destId="{73048B27-19A4-2243-934B-7EE9E9FA63C3}" srcOrd="2" destOrd="0" presId="urn:microsoft.com/office/officeart/2005/8/layout/radial5"/>
    <dgm:cxn modelId="{DD58C617-6E13-B24D-A749-A475D1FC3FA0}" type="presParOf" srcId="{BCBA4FD9-899C-184B-ADE5-CA6BA2D5C52E}" destId="{891CD1CB-7D03-C849-9AA6-7A47560C313B}" srcOrd="3" destOrd="0" presId="urn:microsoft.com/office/officeart/2005/8/layout/radial5"/>
    <dgm:cxn modelId="{C79EBDF0-13D2-7C4E-B9C2-9E82F5C40857}" type="presParOf" srcId="{891CD1CB-7D03-C849-9AA6-7A47560C313B}" destId="{F9F8009B-B11A-7949-AED6-E46E208FFAB3}" srcOrd="0" destOrd="0" presId="urn:microsoft.com/office/officeart/2005/8/layout/radial5"/>
    <dgm:cxn modelId="{33E90A0A-2CB0-8C41-A489-682AAF75BA87}" type="presParOf" srcId="{BCBA4FD9-899C-184B-ADE5-CA6BA2D5C52E}" destId="{D98B4F69-6B3C-7A4A-B019-34E17B911814}" srcOrd="4" destOrd="0" presId="urn:microsoft.com/office/officeart/2005/8/layout/radial5"/>
    <dgm:cxn modelId="{0CC7F9C3-8C31-4443-A1B4-D172C47B0838}" type="presParOf" srcId="{BCBA4FD9-899C-184B-ADE5-CA6BA2D5C52E}" destId="{1C0E05C8-9719-9047-A979-6C4CA2957B1D}" srcOrd="5" destOrd="0" presId="urn:microsoft.com/office/officeart/2005/8/layout/radial5"/>
    <dgm:cxn modelId="{6ECBC5BD-15EB-9A4C-8C43-4BE8DDD7C60A}" type="presParOf" srcId="{1C0E05C8-9719-9047-A979-6C4CA2957B1D}" destId="{E1B14AD5-FF1B-1242-BA12-CE822F4A5CC7}" srcOrd="0" destOrd="0" presId="urn:microsoft.com/office/officeart/2005/8/layout/radial5"/>
    <dgm:cxn modelId="{CE4E7B92-8683-F84F-A1DA-DE896388509A}" type="presParOf" srcId="{BCBA4FD9-899C-184B-ADE5-CA6BA2D5C52E}" destId="{6E25CD40-E49B-284A-939E-D666E71BADA5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46511A-B4B2-B445-B021-0CDB0381DC66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35569517-1016-704D-BE92-93CD57A82615}">
      <dgm:prSet phldrT="[文本]"/>
      <dgm:spPr/>
      <dgm:t>
        <a:bodyPr/>
        <a:lstStyle/>
        <a:p>
          <a:r>
            <a:rPr lang="zh-CN" altLang="en-US" dirty="0"/>
            <a:t>虚拟化云</a:t>
          </a:r>
          <a:endParaRPr lang="en-US" dirty="0"/>
        </a:p>
      </dgm:t>
    </dgm:pt>
    <dgm:pt modelId="{26D9CB7D-7F7F-F148-A360-577D133CBB3E}" type="parTrans" cxnId="{3058CD05-0100-B843-BD29-A80CAF4FC33D}">
      <dgm:prSet/>
      <dgm:spPr/>
      <dgm:t>
        <a:bodyPr/>
        <a:lstStyle/>
        <a:p>
          <a:endParaRPr lang="en-US"/>
        </a:p>
      </dgm:t>
    </dgm:pt>
    <dgm:pt modelId="{40049C11-7B2A-6641-9ABE-B3357BBFA27A}" type="sibTrans" cxnId="{3058CD05-0100-B843-BD29-A80CAF4FC33D}">
      <dgm:prSet/>
      <dgm:spPr/>
      <dgm:t>
        <a:bodyPr/>
        <a:lstStyle/>
        <a:p>
          <a:endParaRPr lang="en-US"/>
        </a:p>
      </dgm:t>
    </dgm:pt>
    <dgm:pt modelId="{71A77FA6-E3AD-EA4D-8F9A-395BE2EB198F}">
      <dgm:prSet phldrT="[文本]"/>
      <dgm:spPr/>
      <dgm:t>
        <a:bodyPr/>
        <a:lstStyle/>
        <a:p>
          <a:pPr algn="ctr"/>
          <a:r>
            <a:rPr lang="zh-CN" altLang="en-US" dirty="0"/>
            <a:t>分区云</a:t>
          </a:r>
          <a:endParaRPr lang="en-US" dirty="0"/>
        </a:p>
      </dgm:t>
    </dgm:pt>
    <dgm:pt modelId="{93B74AE8-12D6-B243-9364-6FC6F4EF3EB3}" type="parTrans" cxnId="{BEB30EA7-5FA4-1A4B-B0AE-2C0FCA31A1D6}">
      <dgm:prSet/>
      <dgm:spPr/>
      <dgm:t>
        <a:bodyPr/>
        <a:lstStyle/>
        <a:p>
          <a:endParaRPr lang="en-US"/>
        </a:p>
      </dgm:t>
    </dgm:pt>
    <dgm:pt modelId="{AEAEB3B1-5CA5-1E4D-BEAB-7946D2F59876}" type="sibTrans" cxnId="{BEB30EA7-5FA4-1A4B-B0AE-2C0FCA31A1D6}">
      <dgm:prSet/>
      <dgm:spPr/>
      <dgm:t>
        <a:bodyPr/>
        <a:lstStyle/>
        <a:p>
          <a:endParaRPr lang="en-US"/>
        </a:p>
      </dgm:t>
    </dgm:pt>
    <dgm:pt modelId="{D35992C3-077A-1D40-8B64-BC4C107D0239}">
      <dgm:prSet phldrT="[文本]"/>
      <dgm:spPr/>
      <dgm:t>
        <a:bodyPr/>
        <a:lstStyle/>
        <a:p>
          <a:pPr algn="ctr"/>
          <a:r>
            <a:rPr lang="zh-CN" altLang="en-US" dirty="0"/>
            <a:t>共享云</a:t>
          </a:r>
          <a:endParaRPr lang="en-US" dirty="0"/>
        </a:p>
      </dgm:t>
    </dgm:pt>
    <dgm:pt modelId="{8F192B2B-D52C-FF42-B59D-6AFB3E61E614}" type="parTrans" cxnId="{6A72AD5A-6BB7-B84F-9154-904D198050DF}">
      <dgm:prSet/>
      <dgm:spPr/>
      <dgm:t>
        <a:bodyPr/>
        <a:lstStyle/>
        <a:p>
          <a:endParaRPr lang="en-US"/>
        </a:p>
      </dgm:t>
    </dgm:pt>
    <dgm:pt modelId="{B8874A21-0F90-3142-8957-4B542A71CDB8}" type="sibTrans" cxnId="{6A72AD5A-6BB7-B84F-9154-904D198050DF}">
      <dgm:prSet/>
      <dgm:spPr/>
      <dgm:t>
        <a:bodyPr/>
        <a:lstStyle/>
        <a:p>
          <a:endParaRPr lang="en-US"/>
        </a:p>
      </dgm:t>
    </dgm:pt>
    <dgm:pt modelId="{43E85012-C882-3849-A500-BE44EF60A515}" type="pres">
      <dgm:prSet presAssocID="{6C46511A-B4B2-B445-B021-0CDB0381DC66}" presName="arrowDiagram" presStyleCnt="0">
        <dgm:presLayoutVars>
          <dgm:chMax val="5"/>
          <dgm:dir/>
          <dgm:resizeHandles val="exact"/>
        </dgm:presLayoutVars>
      </dgm:prSet>
      <dgm:spPr/>
    </dgm:pt>
    <dgm:pt modelId="{996C0750-F0A7-114D-AA2D-397A43140413}" type="pres">
      <dgm:prSet presAssocID="{6C46511A-B4B2-B445-B021-0CDB0381DC66}" presName="arrow" presStyleLbl="bgShp" presStyleIdx="0" presStyleCnt="1" custLinFactNeighborY="-320"/>
      <dgm:spPr/>
    </dgm:pt>
    <dgm:pt modelId="{89543AB9-CC1E-E74C-A4A2-DA3D5B81D162}" type="pres">
      <dgm:prSet presAssocID="{6C46511A-B4B2-B445-B021-0CDB0381DC66}" presName="arrowDiagram3" presStyleCnt="0"/>
      <dgm:spPr/>
    </dgm:pt>
    <dgm:pt modelId="{A62EDC19-9303-5244-A8C3-6AC2A683859C}" type="pres">
      <dgm:prSet presAssocID="{35569517-1016-704D-BE92-93CD57A82615}" presName="bullet3a" presStyleLbl="node1" presStyleIdx="0" presStyleCnt="3"/>
      <dgm:spPr/>
    </dgm:pt>
    <dgm:pt modelId="{774DF124-A07C-DA4C-8B91-D81396E53693}" type="pres">
      <dgm:prSet presAssocID="{35569517-1016-704D-BE92-93CD57A82615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96CCF-EF7B-EC4A-9683-80786F30347E}" type="pres">
      <dgm:prSet presAssocID="{71A77FA6-E3AD-EA4D-8F9A-395BE2EB198F}" presName="bullet3b" presStyleLbl="node1" presStyleIdx="1" presStyleCnt="3"/>
      <dgm:spPr/>
    </dgm:pt>
    <dgm:pt modelId="{7FF55F0E-4242-564F-8FDF-01410A90CE18}" type="pres">
      <dgm:prSet presAssocID="{71A77FA6-E3AD-EA4D-8F9A-395BE2EB198F}" presName="textBox3b" presStyleLbl="revTx" presStyleIdx="1" presStyleCnt="3" custLinFactNeighborX="-10608" custLinFactNeighborY="87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51EEC-04C5-244F-B6B0-18C1A46A79C1}" type="pres">
      <dgm:prSet presAssocID="{D35992C3-077A-1D40-8B64-BC4C107D0239}" presName="bullet3c" presStyleLbl="node1" presStyleIdx="2" presStyleCnt="3"/>
      <dgm:spPr/>
    </dgm:pt>
    <dgm:pt modelId="{70DF83DC-10B9-ED43-888A-88507E51E233}" type="pres">
      <dgm:prSet presAssocID="{D35992C3-077A-1D40-8B64-BC4C107D0239}" presName="textBox3c" presStyleLbl="revTx" presStyleIdx="2" presStyleCnt="3" custScaleY="64290" custLinFactNeighborX="-10608" custLinFactNeighborY="-20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44F0C1-5494-1743-9241-74338C671EE0}" type="presOf" srcId="{D35992C3-077A-1D40-8B64-BC4C107D0239}" destId="{70DF83DC-10B9-ED43-888A-88507E51E233}" srcOrd="0" destOrd="0" presId="urn:microsoft.com/office/officeart/2005/8/layout/arrow2"/>
    <dgm:cxn modelId="{2EF88446-DB59-6F47-AEAA-1CAAEE57EC44}" type="presOf" srcId="{71A77FA6-E3AD-EA4D-8F9A-395BE2EB198F}" destId="{7FF55F0E-4242-564F-8FDF-01410A90CE18}" srcOrd="0" destOrd="0" presId="urn:microsoft.com/office/officeart/2005/8/layout/arrow2"/>
    <dgm:cxn modelId="{1E7FCB76-F9E5-094A-B3C7-870BD39C024D}" type="presOf" srcId="{35569517-1016-704D-BE92-93CD57A82615}" destId="{774DF124-A07C-DA4C-8B91-D81396E53693}" srcOrd="0" destOrd="0" presId="urn:microsoft.com/office/officeart/2005/8/layout/arrow2"/>
    <dgm:cxn modelId="{B7E016C3-38EF-864F-A931-42C6DD0DB889}" type="presOf" srcId="{6C46511A-B4B2-B445-B021-0CDB0381DC66}" destId="{43E85012-C882-3849-A500-BE44EF60A515}" srcOrd="0" destOrd="0" presId="urn:microsoft.com/office/officeart/2005/8/layout/arrow2"/>
    <dgm:cxn modelId="{6A72AD5A-6BB7-B84F-9154-904D198050DF}" srcId="{6C46511A-B4B2-B445-B021-0CDB0381DC66}" destId="{D35992C3-077A-1D40-8B64-BC4C107D0239}" srcOrd="2" destOrd="0" parTransId="{8F192B2B-D52C-FF42-B59D-6AFB3E61E614}" sibTransId="{B8874A21-0F90-3142-8957-4B542A71CDB8}"/>
    <dgm:cxn modelId="{BEB30EA7-5FA4-1A4B-B0AE-2C0FCA31A1D6}" srcId="{6C46511A-B4B2-B445-B021-0CDB0381DC66}" destId="{71A77FA6-E3AD-EA4D-8F9A-395BE2EB198F}" srcOrd="1" destOrd="0" parTransId="{93B74AE8-12D6-B243-9364-6FC6F4EF3EB3}" sibTransId="{AEAEB3B1-5CA5-1E4D-BEAB-7946D2F59876}"/>
    <dgm:cxn modelId="{3058CD05-0100-B843-BD29-A80CAF4FC33D}" srcId="{6C46511A-B4B2-B445-B021-0CDB0381DC66}" destId="{35569517-1016-704D-BE92-93CD57A82615}" srcOrd="0" destOrd="0" parTransId="{26D9CB7D-7F7F-F148-A360-577D133CBB3E}" sibTransId="{40049C11-7B2A-6641-9ABE-B3357BBFA27A}"/>
    <dgm:cxn modelId="{10367BFF-C6C3-E841-8FD3-6FB7D71A1E9F}" type="presParOf" srcId="{43E85012-C882-3849-A500-BE44EF60A515}" destId="{996C0750-F0A7-114D-AA2D-397A43140413}" srcOrd="0" destOrd="0" presId="urn:microsoft.com/office/officeart/2005/8/layout/arrow2"/>
    <dgm:cxn modelId="{C2A53A4E-1DEC-994F-97BA-D8D9EB38F7BD}" type="presParOf" srcId="{43E85012-C882-3849-A500-BE44EF60A515}" destId="{89543AB9-CC1E-E74C-A4A2-DA3D5B81D162}" srcOrd="1" destOrd="0" presId="urn:microsoft.com/office/officeart/2005/8/layout/arrow2"/>
    <dgm:cxn modelId="{324BB9CE-A59E-5240-8D6A-071859B7E98A}" type="presParOf" srcId="{89543AB9-CC1E-E74C-A4A2-DA3D5B81D162}" destId="{A62EDC19-9303-5244-A8C3-6AC2A683859C}" srcOrd="0" destOrd="0" presId="urn:microsoft.com/office/officeart/2005/8/layout/arrow2"/>
    <dgm:cxn modelId="{13FC04C3-CB43-5241-BDCF-49446537EEBF}" type="presParOf" srcId="{89543AB9-CC1E-E74C-A4A2-DA3D5B81D162}" destId="{774DF124-A07C-DA4C-8B91-D81396E53693}" srcOrd="1" destOrd="0" presId="urn:microsoft.com/office/officeart/2005/8/layout/arrow2"/>
    <dgm:cxn modelId="{7BC9E56B-9BE7-5340-A35B-34F268EDDFFD}" type="presParOf" srcId="{89543AB9-CC1E-E74C-A4A2-DA3D5B81D162}" destId="{E0296CCF-EF7B-EC4A-9683-80786F30347E}" srcOrd="2" destOrd="0" presId="urn:microsoft.com/office/officeart/2005/8/layout/arrow2"/>
    <dgm:cxn modelId="{B4CD7708-B2E6-9646-A5CB-CADED4F529AF}" type="presParOf" srcId="{89543AB9-CC1E-E74C-A4A2-DA3D5B81D162}" destId="{7FF55F0E-4242-564F-8FDF-01410A90CE18}" srcOrd="3" destOrd="0" presId="urn:microsoft.com/office/officeart/2005/8/layout/arrow2"/>
    <dgm:cxn modelId="{B328C4FB-D781-2D42-A726-562AE026B3CB}" type="presParOf" srcId="{89543AB9-CC1E-E74C-A4A2-DA3D5B81D162}" destId="{89851EEC-04C5-244F-B6B0-18C1A46A79C1}" srcOrd="4" destOrd="0" presId="urn:microsoft.com/office/officeart/2005/8/layout/arrow2"/>
    <dgm:cxn modelId="{E59925C0-D444-DF4C-A725-456EC497661C}" type="presParOf" srcId="{89543AB9-CC1E-E74C-A4A2-DA3D5B81D162}" destId="{70DF83DC-10B9-ED43-888A-88507E51E23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4970B-3818-314D-9A7F-DAEDB5BE0EA6}">
      <dsp:nvSpPr>
        <dsp:cNvPr id="0" name=""/>
        <dsp:cNvSpPr/>
      </dsp:nvSpPr>
      <dsp:spPr>
        <a:xfrm>
          <a:off x="2119529" y="1543761"/>
          <a:ext cx="1856940" cy="1865977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900" kern="1200" dirty="0" smtClean="0"/>
            <a:t>分布式计算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理论</a:t>
          </a:r>
          <a:endParaRPr lang="en-US" sz="2900" kern="1200" dirty="0"/>
        </a:p>
      </dsp:txBody>
      <dsp:txXfrm>
        <a:off x="2391472" y="1817027"/>
        <a:ext cx="1313054" cy="1319445"/>
      </dsp:txXfrm>
    </dsp:sp>
    <dsp:sp modelId="{C36C925A-4136-DE47-9D77-09ED1E84C071}">
      <dsp:nvSpPr>
        <dsp:cNvPr id="0" name=""/>
        <dsp:cNvSpPr/>
      </dsp:nvSpPr>
      <dsp:spPr>
        <a:xfrm rot="16200000">
          <a:off x="2986645" y="1208824"/>
          <a:ext cx="122708" cy="4452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005051" y="1316289"/>
        <a:ext cx="85896" cy="267175"/>
      </dsp:txXfrm>
    </dsp:sp>
    <dsp:sp modelId="{73048B27-19A4-2243-934B-7EE9E9FA63C3}">
      <dsp:nvSpPr>
        <dsp:cNvPr id="0" name=""/>
        <dsp:cNvSpPr/>
      </dsp:nvSpPr>
      <dsp:spPr>
        <a:xfrm>
          <a:off x="2393156" y="2548"/>
          <a:ext cx="1309687" cy="1309687"/>
        </a:xfrm>
        <a:prstGeom prst="ellipse">
          <a:avLst/>
        </a:prstGeom>
        <a:solidFill>
          <a:srgbClr val="0000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b="1" kern="1200" dirty="0" smtClean="0"/>
            <a:t>分布式相容性</a:t>
          </a:r>
          <a:endParaRPr lang="en-US" sz="2200" b="1" kern="1200" dirty="0"/>
        </a:p>
      </dsp:txBody>
      <dsp:txXfrm>
        <a:off x="2584955" y="194347"/>
        <a:ext cx="926089" cy="926089"/>
      </dsp:txXfrm>
    </dsp:sp>
    <dsp:sp modelId="{891CD1CB-7D03-C849-9AA6-7A47560C313B}">
      <dsp:nvSpPr>
        <dsp:cNvPr id="0" name=""/>
        <dsp:cNvSpPr/>
      </dsp:nvSpPr>
      <dsp:spPr>
        <a:xfrm rot="1821772">
          <a:off x="3889267" y="2786543"/>
          <a:ext cx="135208" cy="4452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892049" y="2865350"/>
        <a:ext cx="94646" cy="267175"/>
      </dsp:txXfrm>
    </dsp:sp>
    <dsp:sp modelId="{D98B4F69-6B3C-7A4A-B019-34E17B911814}">
      <dsp:nvSpPr>
        <dsp:cNvPr id="0" name=""/>
        <dsp:cNvSpPr/>
      </dsp:nvSpPr>
      <dsp:spPr>
        <a:xfrm>
          <a:off x="3980416" y="2751763"/>
          <a:ext cx="1309687" cy="1309687"/>
        </a:xfrm>
        <a:prstGeom prst="ellipse">
          <a:avLst/>
        </a:prstGeom>
        <a:solidFill>
          <a:srgbClr val="0000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b="1" kern="1200" dirty="0"/>
        </a:p>
      </dsp:txBody>
      <dsp:txXfrm>
        <a:off x="4172215" y="2943562"/>
        <a:ext cx="926089" cy="926089"/>
      </dsp:txXfrm>
    </dsp:sp>
    <dsp:sp modelId="{1C0E05C8-9719-9047-A979-6C4CA2957B1D}">
      <dsp:nvSpPr>
        <dsp:cNvPr id="0" name=""/>
        <dsp:cNvSpPr/>
      </dsp:nvSpPr>
      <dsp:spPr>
        <a:xfrm rot="8978228">
          <a:off x="2071523" y="2786543"/>
          <a:ext cx="135208" cy="4452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10800000">
        <a:off x="2109303" y="2865350"/>
        <a:ext cx="94646" cy="267175"/>
      </dsp:txXfrm>
    </dsp:sp>
    <dsp:sp modelId="{6E25CD40-E49B-284A-939E-D666E71BADA5}">
      <dsp:nvSpPr>
        <dsp:cNvPr id="0" name=""/>
        <dsp:cNvSpPr/>
      </dsp:nvSpPr>
      <dsp:spPr>
        <a:xfrm>
          <a:off x="805896" y="2751763"/>
          <a:ext cx="1309687" cy="1309687"/>
        </a:xfrm>
        <a:prstGeom prst="ellipse">
          <a:avLst/>
        </a:prstGeom>
        <a:solidFill>
          <a:srgbClr val="0000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b="1" kern="1200" dirty="0"/>
        </a:p>
      </dsp:txBody>
      <dsp:txXfrm>
        <a:off x="997695" y="2943562"/>
        <a:ext cx="926089" cy="926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C0750-F0A7-114D-AA2D-397A43140413}">
      <dsp:nvSpPr>
        <dsp:cNvPr id="0" name=""/>
        <dsp:cNvSpPr/>
      </dsp:nvSpPr>
      <dsp:spPr>
        <a:xfrm>
          <a:off x="0" y="108927"/>
          <a:ext cx="3475703" cy="217231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2EDC19-9303-5244-A8C3-6AC2A683859C}">
      <dsp:nvSpPr>
        <dsp:cNvPr id="0" name=""/>
        <dsp:cNvSpPr/>
      </dsp:nvSpPr>
      <dsp:spPr>
        <a:xfrm>
          <a:off x="441414" y="1615210"/>
          <a:ext cx="90368" cy="9036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4DF124-A07C-DA4C-8B91-D81396E53693}">
      <dsp:nvSpPr>
        <dsp:cNvPr id="0" name=""/>
        <dsp:cNvSpPr/>
      </dsp:nvSpPr>
      <dsp:spPr>
        <a:xfrm>
          <a:off x="486598" y="1660394"/>
          <a:ext cx="809838" cy="6277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84" tIns="0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虚拟化云</a:t>
          </a:r>
          <a:endParaRPr lang="en-US" sz="2300" kern="1200" dirty="0"/>
        </a:p>
      </dsp:txBody>
      <dsp:txXfrm>
        <a:off x="486598" y="1660394"/>
        <a:ext cx="809838" cy="627798"/>
      </dsp:txXfrm>
    </dsp:sp>
    <dsp:sp modelId="{E0296CCF-EF7B-EC4A-9683-80786F30347E}">
      <dsp:nvSpPr>
        <dsp:cNvPr id="0" name=""/>
        <dsp:cNvSpPr/>
      </dsp:nvSpPr>
      <dsp:spPr>
        <a:xfrm>
          <a:off x="1239088" y="1024775"/>
          <a:ext cx="163358" cy="1633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F55F0E-4242-564F-8FDF-01410A90CE18}">
      <dsp:nvSpPr>
        <dsp:cNvPr id="0" name=""/>
        <dsp:cNvSpPr/>
      </dsp:nvSpPr>
      <dsp:spPr>
        <a:xfrm>
          <a:off x="1232278" y="1209691"/>
          <a:ext cx="834168" cy="1181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60" tIns="0" rIns="0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分区云</a:t>
          </a:r>
          <a:endParaRPr lang="en-US" sz="2300" kern="1200" dirty="0"/>
        </a:p>
      </dsp:txBody>
      <dsp:txXfrm>
        <a:off x="1232278" y="1209691"/>
        <a:ext cx="834168" cy="1181739"/>
      </dsp:txXfrm>
    </dsp:sp>
    <dsp:sp modelId="{89851EEC-04C5-244F-B6B0-18C1A46A79C1}">
      <dsp:nvSpPr>
        <dsp:cNvPr id="0" name=""/>
        <dsp:cNvSpPr/>
      </dsp:nvSpPr>
      <dsp:spPr>
        <a:xfrm>
          <a:off x="2198382" y="665474"/>
          <a:ext cx="225920" cy="2259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F83DC-10B9-ED43-888A-88507E51E233}">
      <dsp:nvSpPr>
        <dsp:cNvPr id="0" name=""/>
        <dsp:cNvSpPr/>
      </dsp:nvSpPr>
      <dsp:spPr>
        <a:xfrm>
          <a:off x="2222853" y="1016373"/>
          <a:ext cx="834168" cy="97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11" tIns="0" rIns="0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/>
            <a:t>共享云</a:t>
          </a:r>
          <a:endParaRPr lang="en-US" sz="2300" kern="1200" dirty="0"/>
        </a:p>
      </dsp:txBody>
      <dsp:txXfrm>
        <a:off x="2222853" y="1016373"/>
        <a:ext cx="834168" cy="970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l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l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8DA18370-23D5-4955-A8EF-83D43BF874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140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l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l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77" tIns="46538" rIns="93077" bIns="46538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0213382B-CE2C-406A-AB55-82AA3877B9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8716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FC5844-30CB-4964-8EDF-904E6506FB90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>
              <a:ea typeface="宋体" charset="-122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各位专家下午好</a:t>
            </a:r>
            <a:r>
              <a:rPr lang="en-US" altLang="zh-CN" dirty="0"/>
              <a:t>,</a:t>
            </a:r>
            <a:r>
              <a:rPr lang="zh-CN" altLang="en-US" dirty="0"/>
              <a:t> 我叫刘兴武</a:t>
            </a:r>
            <a:r>
              <a:rPr lang="en-US" altLang="zh-CN" dirty="0"/>
              <a:t>,2009</a:t>
            </a:r>
            <a:r>
              <a:rPr lang="zh-CN" altLang="en-US" dirty="0"/>
              <a:t>年副研至今</a:t>
            </a:r>
          </a:p>
        </p:txBody>
      </p:sp>
    </p:spTree>
    <p:extLst>
      <p:ext uri="{BB962C8B-B14F-4D97-AF65-F5344CB8AC3E}">
        <p14:creationId xmlns:p14="http://schemas.microsoft.com/office/powerpoint/2010/main" val="2830460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en-US" altLang="zh-CN" sz="1200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  <a:p>
            <a:r>
              <a:rPr kumimoji="1" lang="zh-CN" altLang="en-US" sz="1200" kern="12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rPr>
              <a:t>这是我承担的项目情况，包括自然基金面上项目、重点研发计划和院知识创新前沿项目</a:t>
            </a:r>
            <a:endParaRPr kumimoji="1" lang="zh-CN" altLang="zh-CN" sz="1200" kern="1200" dirty="0">
              <a:solidFill>
                <a:schemeClr val="tx1"/>
              </a:solidFill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09813-E7F4-4583-8941-B04574DA18C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749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1496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0" dirty="0">
                <a:solidFill>
                  <a:srgbClr val="0000FF"/>
                </a:solidFill>
                <a:latin typeface="微软雅黑" pitchFamily="34" charset="-122"/>
                <a:ea typeface="微软雅黑" panose="020B0503020204020204" pitchFamily="34" charset="-122"/>
              </a:rPr>
              <a:t>提供理论支持</a:t>
            </a:r>
          </a:p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7499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254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这是我的个人情况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99</a:t>
            </a:r>
            <a:r>
              <a:rPr lang="zh-CN" altLang="en-US" dirty="0"/>
              <a:t>年本科毕业于华东师大数学系</a:t>
            </a:r>
            <a:r>
              <a:rPr lang="en-US" altLang="zh-CN" dirty="0"/>
              <a:t>;2002</a:t>
            </a:r>
            <a:r>
              <a:rPr lang="zh-CN" altLang="en-US" dirty="0"/>
              <a:t>年硕士毕业于北大数学学院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2005</a:t>
            </a:r>
            <a:r>
              <a:rPr lang="zh-CN" altLang="en-US" dirty="0"/>
              <a:t>年博士毕业于计算所</a:t>
            </a:r>
            <a:r>
              <a:rPr lang="en-US" altLang="zh-CN" dirty="0"/>
              <a:t>,</a:t>
            </a:r>
            <a:r>
              <a:rPr lang="zh-CN" altLang="en-US" dirty="0"/>
              <a:t>后留所工作至今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在南加州大学访学一年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35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82305">
              <a:defRPr/>
            </a:pPr>
            <a:r>
              <a:rPr lang="zh-CN" altLang="en-US" dirty="0" smtClean="0"/>
              <a:t>换颜色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709813-E7F4-4583-8941-B04574DA18C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25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10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38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9.16 8.02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08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5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3.35 16.26 4.92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3382B-CE2C-406A-AB55-82AA3877B90D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036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8411C-45D7-41AF-8462-6950930E4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82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1698625"/>
            <a:ext cx="8334375" cy="1684338"/>
          </a:xfrm>
        </p:spPr>
        <p:txBody>
          <a:bodyPr/>
          <a:lstStyle>
            <a:lvl1pPr algn="ctr">
              <a:lnSpc>
                <a:spcPct val="105000"/>
              </a:lnSpc>
              <a:defRPr sz="46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 sz="2400" b="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969" y="6454775"/>
            <a:ext cx="19050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A8258D58-0B1E-4334-A779-67309FF767A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ChangeArrowheads="1"/>
          </p:cNvSpPr>
          <p:nvPr userDrawn="1"/>
        </p:nvSpPr>
        <p:spPr bwMode="auto">
          <a:xfrm flipV="1">
            <a:off x="448733" y="2967031"/>
            <a:ext cx="8373534" cy="45719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AC9BD-A507-4A16-BF1B-391CAEFE08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4E6B6-9BEA-4144-838F-7895C6EB85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2263" y="215900"/>
            <a:ext cx="2071687" cy="59102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5900"/>
            <a:ext cx="6062663" cy="591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2BE00-EED3-4301-B7D7-4DABABEB6A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488222"/>
            <a:ext cx="9143999" cy="1684338"/>
          </a:xfrm>
        </p:spPr>
        <p:txBody>
          <a:bodyPr/>
          <a:lstStyle>
            <a:lvl1pPr algn="ctr">
              <a:lnSpc>
                <a:spcPct val="105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969" y="6454775"/>
            <a:ext cx="19050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A8258D58-0B1E-4334-A779-67309FF767A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ChangeArrowheads="1"/>
          </p:cNvSpPr>
          <p:nvPr userDrawn="1"/>
        </p:nvSpPr>
        <p:spPr bwMode="auto">
          <a:xfrm flipV="1">
            <a:off x="347133" y="3729031"/>
            <a:ext cx="8373534" cy="45719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95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F2EFD-1EB6-4CD9-B13D-269C759C87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5136E-9A95-40F0-800A-6D144E126C3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CB2F3-2EB8-46C0-9C9C-F2301D9FD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21992-1EE6-46CE-A9ED-B37FF52926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25C7B-578E-4856-BDD0-947FB36FA2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BCB14-4615-405B-853D-D025A461FF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2F59C-46AE-48C1-9396-F8EF9021B2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215900"/>
            <a:ext cx="82772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969" y="6511925"/>
            <a:ext cx="19050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A8258D58-0B1E-4334-A779-67309FF767A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468313" y="985829"/>
            <a:ext cx="8447087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4" r:id="rId3"/>
    <p:sldLayoutId id="2147483813" r:id="rId4"/>
    <p:sldLayoutId id="2147483812" r:id="rId5"/>
    <p:sldLayoutId id="2147483811" r:id="rId6"/>
    <p:sldLayoutId id="2147483810" r:id="rId7"/>
    <p:sldLayoutId id="2147483809" r:id="rId8"/>
    <p:sldLayoutId id="2147483808" r:id="rId9"/>
    <p:sldLayoutId id="2147483807" r:id="rId10"/>
    <p:sldLayoutId id="2147483806" r:id="rId11"/>
    <p:sldLayoutId id="2147483805" r:id="rId12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>
          <a:solidFill>
            <a:srgbClr val="FFFFFF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lnSpc>
          <a:spcPct val="125000"/>
        </a:lnSpc>
        <a:spcBef>
          <a:spcPct val="25000"/>
        </a:spcBef>
        <a:spcAft>
          <a:spcPct val="0"/>
        </a:spcAft>
        <a:buFont typeface="Wingdings" pitchFamily="2" charset="2"/>
        <a:buChar char="Ø"/>
        <a:defRPr kumimoji="1" sz="20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5000"/>
        </a:lnSpc>
        <a:spcBef>
          <a:spcPct val="25000"/>
        </a:spcBef>
        <a:spcAft>
          <a:spcPct val="0"/>
        </a:spcAft>
        <a:buChar char="–"/>
        <a:defRPr kumimoji="1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ct val="25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ct val="25000"/>
        </a:spcBef>
        <a:spcAft>
          <a:spcPct val="0"/>
        </a:spcAft>
        <a:buChar char="–"/>
        <a:defRPr kumimoji="1"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ct val="25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ct val="25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ct val="25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ct val="25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ct val="25000"/>
        </a:spcBef>
        <a:spcAft>
          <a:spcPct val="0"/>
        </a:spcAft>
        <a:buChar char="»"/>
        <a:defRPr kumimoji="1"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6" Type="http://schemas.openxmlformats.org/officeDocument/2006/relationships/image" Target="../media/image31.tiff"/><Relationship Id="rId7" Type="http://schemas.openxmlformats.org/officeDocument/2006/relationships/image" Target="../media/image32.tif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tiff"/><Relationship Id="rId3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jpeg"/><Relationship Id="rId7" Type="http://schemas.microsoft.com/office/2007/relationships/hdphoto" Target="../media/hdphoto1.wdp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6" Type="http://schemas.openxmlformats.org/officeDocument/2006/relationships/image" Target="../media/image57.tiff"/><Relationship Id="rId7" Type="http://schemas.openxmlformats.org/officeDocument/2006/relationships/image" Target="../media/image58.tiff"/><Relationship Id="rId8" Type="http://schemas.openxmlformats.org/officeDocument/2006/relationships/image" Target="../media/image59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6.tiff"/><Relationship Id="rId5" Type="http://schemas.openxmlformats.org/officeDocument/2006/relationships/image" Target="../media/image59.jpeg"/><Relationship Id="rId6" Type="http://schemas.openxmlformats.org/officeDocument/2006/relationships/image" Target="../media/image57.tiff"/><Relationship Id="rId7" Type="http://schemas.openxmlformats.org/officeDocument/2006/relationships/image" Target="../media/image60.png"/><Relationship Id="rId8" Type="http://schemas.openxmlformats.org/officeDocument/2006/relationships/image" Target="../media/image55.tiff"/><Relationship Id="rId9" Type="http://schemas.openxmlformats.org/officeDocument/2006/relationships/image" Target="../media/image58.tif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6.tiff"/><Relationship Id="rId5" Type="http://schemas.openxmlformats.org/officeDocument/2006/relationships/image" Target="../media/image59.jpeg"/><Relationship Id="rId6" Type="http://schemas.openxmlformats.org/officeDocument/2006/relationships/image" Target="../media/image57.tiff"/><Relationship Id="rId7" Type="http://schemas.openxmlformats.org/officeDocument/2006/relationships/image" Target="../media/image55.tiff"/><Relationship Id="rId8" Type="http://schemas.openxmlformats.org/officeDocument/2006/relationships/image" Target="../media/image58.tiff"/><Relationship Id="rId9" Type="http://schemas.openxmlformats.org/officeDocument/2006/relationships/image" Target="../media/image60.png"/><Relationship Id="rId10" Type="http://schemas.openxmlformats.org/officeDocument/2006/relationships/image" Target="../media/image54.tif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740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61.tif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61.png"/><Relationship Id="rId5" Type="http://schemas.openxmlformats.org/officeDocument/2006/relationships/image" Target="../media/image270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10" Type="http://schemas.openxmlformats.org/officeDocument/2006/relationships/image" Target="../media/image260.png"/><Relationship Id="rId11" Type="http://schemas.openxmlformats.org/officeDocument/2006/relationships/image" Target="../media/image290.png"/><Relationship Id="rId12" Type="http://schemas.openxmlformats.org/officeDocument/2006/relationships/image" Target="../media/image300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2.jpeg"/><Relationship Id="rId5" Type="http://schemas.openxmlformats.org/officeDocument/2006/relationships/image" Target="../media/image6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5" Type="http://schemas.openxmlformats.org/officeDocument/2006/relationships/image" Target="../media/image66.tiff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20.png"/><Relationship Id="rId20" Type="http://schemas.openxmlformats.org/officeDocument/2006/relationships/image" Target="../media/image311.png"/><Relationship Id="rId21" Type="http://schemas.openxmlformats.org/officeDocument/2006/relationships/image" Target="../media/image320.png"/><Relationship Id="rId22" Type="http://schemas.openxmlformats.org/officeDocument/2006/relationships/image" Target="../media/image5010.png"/><Relationship Id="rId10" Type="http://schemas.openxmlformats.org/officeDocument/2006/relationships/image" Target="../media/image5310.png"/><Relationship Id="rId11" Type="http://schemas.openxmlformats.org/officeDocument/2006/relationships/image" Target="../media/image5300.png"/><Relationship Id="rId12" Type="http://schemas.openxmlformats.org/officeDocument/2006/relationships/image" Target="../media/image5420.png"/><Relationship Id="rId13" Type="http://schemas.openxmlformats.org/officeDocument/2006/relationships/image" Target="../media/image5510.png"/><Relationship Id="rId15" Type="http://schemas.openxmlformats.org/officeDocument/2006/relationships/image" Target="../media/image5700.png"/><Relationship Id="rId16" Type="http://schemas.openxmlformats.org/officeDocument/2006/relationships/image" Target="../media/image281.png"/><Relationship Id="rId17" Type="http://schemas.openxmlformats.org/officeDocument/2006/relationships/image" Target="../media/image292.png"/><Relationship Id="rId18" Type="http://schemas.openxmlformats.org/officeDocument/2006/relationships/image" Target="../media/image5120.png"/><Relationship Id="rId19" Type="http://schemas.openxmlformats.org/officeDocument/2006/relationships/image" Target="../media/image302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8.tiff"/><Relationship Id="rId4" Type="http://schemas.openxmlformats.org/officeDocument/2006/relationships/image" Target="../media/image640.png"/><Relationship Id="rId5" Type="http://schemas.openxmlformats.org/officeDocument/2006/relationships/image" Target="../media/image650.png"/><Relationship Id="rId6" Type="http://schemas.openxmlformats.org/officeDocument/2006/relationships/image" Target="../media/image5020.png"/><Relationship Id="rId7" Type="http://schemas.openxmlformats.org/officeDocument/2006/relationships/image" Target="../media/image660.png"/><Relationship Id="rId8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21.png"/><Relationship Id="rId4" Type="http://schemas.openxmlformats.org/officeDocument/2006/relationships/image" Target="../media/image17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20.png"/><Relationship Id="rId20" Type="http://schemas.openxmlformats.org/officeDocument/2006/relationships/image" Target="../media/image311.png"/><Relationship Id="rId21" Type="http://schemas.openxmlformats.org/officeDocument/2006/relationships/image" Target="../media/image320.png"/><Relationship Id="rId22" Type="http://schemas.openxmlformats.org/officeDocument/2006/relationships/image" Target="../media/image5010.png"/><Relationship Id="rId10" Type="http://schemas.openxmlformats.org/officeDocument/2006/relationships/image" Target="../media/image5310.png"/><Relationship Id="rId11" Type="http://schemas.openxmlformats.org/officeDocument/2006/relationships/image" Target="../media/image5300.png"/><Relationship Id="rId12" Type="http://schemas.openxmlformats.org/officeDocument/2006/relationships/image" Target="../media/image5420.png"/><Relationship Id="rId13" Type="http://schemas.openxmlformats.org/officeDocument/2006/relationships/image" Target="../media/image5510.png"/><Relationship Id="rId15" Type="http://schemas.openxmlformats.org/officeDocument/2006/relationships/image" Target="../media/image5700.png"/><Relationship Id="rId16" Type="http://schemas.openxmlformats.org/officeDocument/2006/relationships/image" Target="../media/image281.png"/><Relationship Id="rId17" Type="http://schemas.openxmlformats.org/officeDocument/2006/relationships/image" Target="../media/image292.png"/><Relationship Id="rId18" Type="http://schemas.openxmlformats.org/officeDocument/2006/relationships/image" Target="../media/image5120.png"/><Relationship Id="rId19" Type="http://schemas.openxmlformats.org/officeDocument/2006/relationships/image" Target="../media/image30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8.tiff"/><Relationship Id="rId4" Type="http://schemas.openxmlformats.org/officeDocument/2006/relationships/image" Target="../media/image640.png"/><Relationship Id="rId5" Type="http://schemas.openxmlformats.org/officeDocument/2006/relationships/image" Target="../media/image650.png"/><Relationship Id="rId6" Type="http://schemas.openxmlformats.org/officeDocument/2006/relationships/image" Target="../media/image5020.png"/><Relationship Id="rId7" Type="http://schemas.openxmlformats.org/officeDocument/2006/relationships/image" Target="../media/image660.png"/><Relationship Id="rId8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34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2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5" Type="http://schemas.openxmlformats.org/officeDocument/2006/relationships/image" Target="../media/image400.png"/><Relationship Id="rId6" Type="http://schemas.openxmlformats.org/officeDocument/2006/relationships/image" Target="../media/image5.png"/><Relationship Id="rId7" Type="http://schemas.openxmlformats.org/officeDocument/2006/relationships/image" Target="../media/image4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4362" y="1886469"/>
            <a:ext cx="870585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4800" b="0" dirty="0">
                <a:latin typeface="黑体" pitchFamily="49" charset="-122"/>
                <a:ea typeface="黑体" pitchFamily="49" charset="-122"/>
              </a:rPr>
              <a:t>研究员（四级）申请答辩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61210"/>
              </p:ext>
            </p:extLst>
          </p:nvPr>
        </p:nvGraphicFramePr>
        <p:xfrm>
          <a:off x="1998919" y="3820044"/>
          <a:ext cx="6592188" cy="158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4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96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3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406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335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Times New Roman" pitchFamily="18" charset="0"/>
                          <a:ea typeface="黑体" pitchFamily="2" charset="-122"/>
                          <a:cs typeface="+mn-cs"/>
                        </a:rPr>
                        <a:t>申 请 人 </a:t>
                      </a:r>
                      <a:endParaRPr lang="zh-CN" altLang="en-US" dirty="0"/>
                    </a:p>
                  </a:txBody>
                  <a:tcPr marT="72000" marB="10800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zh-CN" altLang="en-US" sz="4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uLnTx/>
                          <a:uFillTx/>
                          <a:latin typeface="楷体_GB2312" pitchFamily="49" charset="-122"/>
                          <a:ea typeface="楷体_GB2312" pitchFamily="49" charset="-122"/>
                          <a:cs typeface="+mn-cs"/>
                        </a:rPr>
                        <a:t>刘兴武</a:t>
                      </a:r>
                    </a:p>
                  </a:txBody>
                  <a:tcPr marT="72000" marB="10800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4000" dirty="0"/>
                    </a:p>
                  </a:txBody>
                  <a:tcPr marT="72000" marB="10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marT="72000" marB="10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3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T="72000" marB="10800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T="72000" marB="10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marT="72000" marB="10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marT="72000" marB="10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6" name="Picture 2" descr="先进计算机系统研究中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3574" y="5883283"/>
            <a:ext cx="4053656" cy="6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5619"/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F9CC1A-B148-4DC3-A5CF-D077D5278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9" y="2703245"/>
            <a:ext cx="8733195" cy="203301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68188" y="4938305"/>
            <a:ext cx="2155826" cy="739061"/>
            <a:chOff x="568188" y="4938305"/>
            <a:chExt cx="2155826" cy="739061"/>
          </a:xfrm>
        </p:grpSpPr>
        <p:grpSp>
          <p:nvGrpSpPr>
            <p:cNvPr id="38" name="Group 14">
              <a:extLst>
                <a:ext uri="{FF2B5EF4-FFF2-40B4-BE49-F238E27FC236}">
                  <a16:creationId xmlns:a16="http://schemas.microsoft.com/office/drawing/2014/main" xmlns="" id="{343D14BD-F540-465D-A893-EB27D5C0A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8188" y="4938305"/>
              <a:ext cx="2155826" cy="314325"/>
              <a:chOff x="-54" y="980"/>
              <a:chExt cx="2778" cy="294"/>
            </a:xfrm>
          </p:grpSpPr>
          <p:sp>
            <p:nvSpPr>
              <p:cNvPr id="39" name="AutoShape 15">
                <a:extLst>
                  <a:ext uri="{FF2B5EF4-FFF2-40B4-BE49-F238E27FC236}">
                    <a16:creationId xmlns:a16="http://schemas.microsoft.com/office/drawing/2014/main" xmlns="" id="{32FC52A7-1A0C-4B4C-80D8-392A8A2BE56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54" y="980"/>
                <a:ext cx="2330" cy="29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/>
                  </a:gs>
                  <a:gs pos="50000">
                    <a:schemeClr val="hlink">
                      <a:gamma/>
                      <a:tint val="72941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>
                <a:noFill/>
              </a:ln>
              <a:effectLst>
                <a:outerShdw dist="35921" dir="2700000" algn="ctr" rotWithShape="0">
                  <a:srgbClr val="080808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3289A8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AutoShape 16">
                <a:extLst>
                  <a:ext uri="{FF2B5EF4-FFF2-40B4-BE49-F238E27FC236}">
                    <a16:creationId xmlns:a16="http://schemas.microsoft.com/office/drawing/2014/main" xmlns="" id="{9C4FBD5A-F2B3-47BC-B70A-380C5AB2D07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2620" y="1005"/>
                <a:ext cx="104" cy="246"/>
              </a:xfrm>
              <a:prstGeom prst="moon">
                <a:avLst>
                  <a:gd name="adj" fmla="val 22032"/>
                </a:avLst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  <a:alpha val="0"/>
                    </a:srgbClr>
                  </a:gs>
                  <a:gs pos="50000">
                    <a:srgbClr val="FFFFFF">
                      <a:alpha val="84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AutoShape 17">
                <a:extLst>
                  <a:ext uri="{FF2B5EF4-FFF2-40B4-BE49-F238E27FC236}">
                    <a16:creationId xmlns:a16="http://schemas.microsoft.com/office/drawing/2014/main" xmlns="" id="{451F7EBF-25BD-4095-806E-2487624CE59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53" y="1006"/>
                <a:ext cx="104" cy="242"/>
              </a:xfrm>
              <a:prstGeom prst="moon">
                <a:avLst>
                  <a:gd name="adj" fmla="val 22032"/>
                </a:avLst>
              </a:prstGeom>
              <a:gradFill rotWithShape="1">
                <a:gsLst>
                  <a:gs pos="0">
                    <a:srgbClr val="FFFFFF">
                      <a:gamma/>
                      <a:shade val="46275"/>
                      <a:invGamma/>
                      <a:alpha val="0"/>
                    </a:srgbClr>
                  </a:gs>
                  <a:gs pos="50000">
                    <a:srgbClr val="FFFFFF">
                      <a:alpha val="84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xmlns="" id="{F1D7A253-11CF-4C93-83D8-DA7F1843E8C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79567" y="4949311"/>
              <a:ext cx="1758950" cy="323165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1975</a:t>
              </a:r>
              <a:endParaRPr lang="en-US" altLang="zh-CN" b="1" dirty="0">
                <a:solidFill>
                  <a:srgbClr val="FFFFFF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xmlns="" id="{5D3D75C6-F07D-4DD5-8C35-0BC0F999B6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9145" y="5338812"/>
              <a:ext cx="17684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首个局部引理</a:t>
              </a:r>
              <a:endParaRPr lang="en-US" altLang="zh-CN" sz="1600" dirty="0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 54">
            <a:extLst>
              <a:ext uri="{FF2B5EF4-FFF2-40B4-BE49-F238E27FC236}">
                <a16:creationId xmlns:a16="http://schemas.microsoft.com/office/drawing/2014/main" xmlns="" id="{053AE39F-6BB3-4936-91CC-46CD263CE36E}"/>
              </a:ext>
            </a:extLst>
          </p:cNvPr>
          <p:cNvGrpSpPr/>
          <p:nvPr/>
        </p:nvGrpSpPr>
        <p:grpSpPr>
          <a:xfrm>
            <a:off x="1591420" y="2627571"/>
            <a:ext cx="1440390" cy="1538816"/>
            <a:chOff x="224955" y="1269026"/>
            <a:chExt cx="1440390" cy="1538816"/>
          </a:xfrm>
        </p:grpSpPr>
        <p:pic>
          <p:nvPicPr>
            <p:cNvPr id="63" name="图片 49">
              <a:extLst>
                <a:ext uri="{FF2B5EF4-FFF2-40B4-BE49-F238E27FC236}">
                  <a16:creationId xmlns:a16="http://schemas.microsoft.com/office/drawing/2014/main" xmlns="" id="{650975B5-C604-483D-9CA0-C2C5C0F88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6" y="1269026"/>
              <a:ext cx="1063010" cy="1201201"/>
            </a:xfrm>
            <a:prstGeom prst="rect">
              <a:avLst/>
            </a:prstGeom>
          </p:spPr>
        </p:pic>
        <p:sp>
          <p:nvSpPr>
            <p:cNvPr id="65" name="文本框 51">
              <a:extLst>
                <a:ext uri="{FF2B5EF4-FFF2-40B4-BE49-F238E27FC236}">
                  <a16:creationId xmlns:a16="http://schemas.microsoft.com/office/drawing/2014/main" xmlns="" id="{FE477AC5-CA25-4DC8-AFE5-85BBC7883127}"/>
                </a:ext>
              </a:extLst>
            </p:cNvPr>
            <p:cNvSpPr txBox="1"/>
            <p:nvPr/>
          </p:nvSpPr>
          <p:spPr>
            <a:xfrm>
              <a:off x="224955" y="2484677"/>
              <a:ext cx="14403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沃尔夫奖</a:t>
              </a:r>
              <a:endParaRPr lang="en-US" dirty="0"/>
            </a:p>
          </p:txBody>
        </p:sp>
      </p:grpSp>
      <p:grpSp>
        <p:nvGrpSpPr>
          <p:cNvPr id="66" name="组 55">
            <a:extLst>
              <a:ext uri="{FF2B5EF4-FFF2-40B4-BE49-F238E27FC236}">
                <a16:creationId xmlns:a16="http://schemas.microsoft.com/office/drawing/2014/main" xmlns="" id="{25CDCB79-5099-4D28-9CBA-74EF2B0470A2}"/>
              </a:ext>
            </a:extLst>
          </p:cNvPr>
          <p:cNvGrpSpPr/>
          <p:nvPr/>
        </p:nvGrpSpPr>
        <p:grpSpPr>
          <a:xfrm>
            <a:off x="138560" y="2573047"/>
            <a:ext cx="1440390" cy="1569565"/>
            <a:chOff x="263055" y="2869303"/>
            <a:chExt cx="1440390" cy="1569565"/>
          </a:xfrm>
        </p:grpSpPr>
        <p:pic>
          <p:nvPicPr>
            <p:cNvPr id="67" name="图片 48">
              <a:extLst>
                <a:ext uri="{FF2B5EF4-FFF2-40B4-BE49-F238E27FC236}">
                  <a16:creationId xmlns:a16="http://schemas.microsoft.com/office/drawing/2014/main" xmlns="" id="{67242DFA-9C7A-4ADC-8860-A0BCCBC66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478" y="2869303"/>
              <a:ext cx="1083257" cy="1246949"/>
            </a:xfrm>
            <a:prstGeom prst="rect">
              <a:avLst/>
            </a:prstGeom>
          </p:spPr>
        </p:pic>
        <p:sp>
          <p:nvSpPr>
            <p:cNvPr id="69" name="文本框 53">
              <a:extLst>
                <a:ext uri="{FF2B5EF4-FFF2-40B4-BE49-F238E27FC236}">
                  <a16:creationId xmlns:a16="http://schemas.microsoft.com/office/drawing/2014/main" xmlns="" id="{872ECEB4-2C94-4FB0-BC48-4AE0026095E7}"/>
                </a:ext>
              </a:extLst>
            </p:cNvPr>
            <p:cNvSpPr txBox="1"/>
            <p:nvPr/>
          </p:nvSpPr>
          <p:spPr>
            <a:xfrm>
              <a:off x="263055" y="4115703"/>
              <a:ext cx="14403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沃尔夫奖</a:t>
              </a:r>
              <a:endParaRPr lang="en-US" dirty="0"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3563150" y="1664240"/>
            <a:ext cx="1882353" cy="3193439"/>
            <a:chOff x="3563150" y="1664240"/>
            <a:chExt cx="1882353" cy="3193439"/>
          </a:xfrm>
        </p:grpSpPr>
        <p:grpSp>
          <p:nvGrpSpPr>
            <p:cNvPr id="3" name="组 2"/>
            <p:cNvGrpSpPr/>
            <p:nvPr/>
          </p:nvGrpSpPr>
          <p:grpSpPr>
            <a:xfrm>
              <a:off x="3613528" y="4077800"/>
              <a:ext cx="1831975" cy="779879"/>
              <a:chOff x="3107464" y="4384111"/>
              <a:chExt cx="1831975" cy="779879"/>
            </a:xfrm>
          </p:grpSpPr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xmlns="" id="{6691839A-A30D-4EA9-BA02-FEC23C410B7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69377" y="4825436"/>
                <a:ext cx="177006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确定边界</a:t>
                </a:r>
                <a:endParaRPr lang="en-US" altLang="zh-CN" sz="1600" dirty="0">
                  <a:solidFill>
                    <a:srgbClr val="FF0000"/>
                  </a:solidFill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47" name="Group 24">
                <a:extLst>
                  <a:ext uri="{FF2B5EF4-FFF2-40B4-BE49-F238E27FC236}">
                    <a16:creationId xmlns:a16="http://schemas.microsoft.com/office/drawing/2014/main" xmlns="" id="{593BF754-8422-4D17-9E64-366E19B06E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464" y="4384111"/>
                <a:ext cx="1808163" cy="312737"/>
                <a:chOff x="406" y="980"/>
                <a:chExt cx="2330" cy="294"/>
              </a:xfrm>
            </p:grpSpPr>
            <p:sp>
              <p:nvSpPr>
                <p:cNvPr id="48" name="AutoShape 25">
                  <a:extLst>
                    <a:ext uri="{FF2B5EF4-FFF2-40B4-BE49-F238E27FC236}">
                      <a16:creationId xmlns:a16="http://schemas.microsoft.com/office/drawing/2014/main" xmlns="" id="{B6CD6C65-77EF-4FD5-AEC6-F5EEDF87B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06" y="980"/>
                  <a:ext cx="2330" cy="29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chemeClr val="hlink">
                        <a:gamma/>
                        <a:tint val="72941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  <a:ln>
                  <a:noFill/>
                </a:ln>
                <a:effectLst>
                  <a:outerShdw dist="35921" dir="2700000" algn="ctr" rotWithShape="0">
                    <a:srgbClr val="080808">
                      <a:alpha val="50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3289A8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AutoShape 26">
                  <a:extLst>
                    <a:ext uri="{FF2B5EF4-FFF2-40B4-BE49-F238E27FC236}">
                      <a16:creationId xmlns:a16="http://schemas.microsoft.com/office/drawing/2014/main" xmlns="" id="{6E44E644-5CA6-4AE9-88BD-C8E6A812C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flipH="1">
                  <a:off x="2620" y="1005"/>
                  <a:ext cx="104" cy="246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AutoShape 27">
                  <a:extLst>
                    <a:ext uri="{FF2B5EF4-FFF2-40B4-BE49-F238E27FC236}">
                      <a16:creationId xmlns:a16="http://schemas.microsoft.com/office/drawing/2014/main" xmlns="" id="{C3DDAACF-89BC-47E6-8577-43811F917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20" y="1006"/>
                  <a:ext cx="104" cy="242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1" name="Text Box 18">
                <a:extLst>
                  <a:ext uri="{FF2B5EF4-FFF2-40B4-BE49-F238E27FC236}">
                    <a16:creationId xmlns:a16="http://schemas.microsoft.com/office/drawing/2014/main" xmlns="" id="{9A3AA9BD-66B0-4B57-B104-4E679623521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174139" y="4390461"/>
                <a:ext cx="1612900" cy="32316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rgbClr val="000000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rgbClr val="FFFFFF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1985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E0863F5-432C-4DF0-ACDA-24B6FDB561C2}"/>
                </a:ext>
              </a:extLst>
            </p:cNvPr>
            <p:cNvGrpSpPr/>
            <p:nvPr/>
          </p:nvGrpSpPr>
          <p:grpSpPr>
            <a:xfrm>
              <a:off x="3563150" y="1664240"/>
              <a:ext cx="1770062" cy="1588568"/>
              <a:chOff x="2564691" y="2428224"/>
              <a:chExt cx="1770062" cy="1588568"/>
            </a:xfrm>
          </p:grpSpPr>
          <p:pic>
            <p:nvPicPr>
              <p:cNvPr id="70" name="图片 63">
                <a:extLst>
                  <a:ext uri="{FF2B5EF4-FFF2-40B4-BE49-F238E27FC236}">
                    <a16:creationId xmlns:a16="http://schemas.microsoft.com/office/drawing/2014/main" xmlns="" id="{098B5431-D360-4035-8FCB-15B6F6A5A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2924" y="2428224"/>
                <a:ext cx="1076452" cy="1239551"/>
              </a:xfrm>
              <a:prstGeom prst="rect">
                <a:avLst/>
              </a:prstGeom>
            </p:spPr>
          </p:pic>
          <p:sp>
            <p:nvSpPr>
              <p:cNvPr id="75" name="Rectangle 21">
                <a:extLst>
                  <a:ext uri="{FF2B5EF4-FFF2-40B4-BE49-F238E27FC236}">
                    <a16:creationId xmlns:a16="http://schemas.microsoft.com/office/drawing/2014/main" xmlns="" id="{2EDD92A0-DD1F-40FC-9EBE-573D4FB5DC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564691" y="3678238"/>
                <a:ext cx="177006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600" dirty="0" smtClean="0">
                    <a:solidFill>
                      <a:srgbClr val="000000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James Shearer</a:t>
                </a:r>
                <a:endParaRPr lang="en-US" altLang="zh-CN" sz="1600" dirty="0">
                  <a:solidFill>
                    <a:srgbClr val="000000"/>
                  </a:solidFill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 7"/>
          <p:cNvGrpSpPr/>
          <p:nvPr/>
        </p:nvGrpSpPr>
        <p:grpSpPr>
          <a:xfrm>
            <a:off x="6785274" y="1246454"/>
            <a:ext cx="1808162" cy="2741492"/>
            <a:chOff x="6785274" y="1246454"/>
            <a:chExt cx="1808162" cy="2741492"/>
          </a:xfrm>
        </p:grpSpPr>
        <p:grpSp>
          <p:nvGrpSpPr>
            <p:cNvPr id="5" name="组 4"/>
            <p:cNvGrpSpPr/>
            <p:nvPr/>
          </p:nvGrpSpPr>
          <p:grpSpPr>
            <a:xfrm>
              <a:off x="6785274" y="3249342"/>
              <a:ext cx="1808162" cy="738604"/>
              <a:chOff x="6279210" y="3555653"/>
              <a:chExt cx="1808162" cy="738604"/>
            </a:xfrm>
          </p:grpSpPr>
          <p:sp>
            <p:nvSpPr>
              <p:cNvPr id="46" name="Rectangle 23">
                <a:extLst>
                  <a:ext uri="{FF2B5EF4-FFF2-40B4-BE49-F238E27FC236}">
                    <a16:creationId xmlns:a16="http://schemas.microsoft.com/office/drawing/2014/main" xmlns="" id="{D66B5F79-B188-4E0B-BB90-9A81B9AD80E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301435" y="3955703"/>
                <a:ext cx="177006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FF0000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打破边界</a:t>
                </a:r>
                <a:endParaRPr lang="en-US" altLang="zh-CN" sz="1600" dirty="0">
                  <a:solidFill>
                    <a:srgbClr val="FF0000"/>
                  </a:solidFill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57" name="Group 34">
                <a:extLst>
                  <a:ext uri="{FF2B5EF4-FFF2-40B4-BE49-F238E27FC236}">
                    <a16:creationId xmlns:a16="http://schemas.microsoft.com/office/drawing/2014/main" xmlns="" id="{C8FD9DF8-63C1-4733-8346-0E8B4501C0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79210" y="3555653"/>
                <a:ext cx="1808162" cy="314325"/>
                <a:chOff x="406" y="980"/>
                <a:chExt cx="2330" cy="294"/>
              </a:xfrm>
            </p:grpSpPr>
            <p:sp>
              <p:nvSpPr>
                <p:cNvPr id="58" name="AutoShape 35">
                  <a:extLst>
                    <a:ext uri="{FF2B5EF4-FFF2-40B4-BE49-F238E27FC236}">
                      <a16:creationId xmlns:a16="http://schemas.microsoft.com/office/drawing/2014/main" xmlns="" id="{40829BE2-9A22-4ECF-8E04-901373229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06" y="980"/>
                  <a:ext cx="2330" cy="29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50000">
                      <a:schemeClr val="hlink">
                        <a:gamma/>
                        <a:tint val="72941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0" scaled="1"/>
                </a:gradFill>
                <a:ln>
                  <a:noFill/>
                </a:ln>
                <a:effectLst>
                  <a:outerShdw dist="35921" dir="2700000" algn="ctr" rotWithShape="0">
                    <a:srgbClr val="080808">
                      <a:alpha val="50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3289A8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AutoShape 36">
                  <a:extLst>
                    <a:ext uri="{FF2B5EF4-FFF2-40B4-BE49-F238E27FC236}">
                      <a16:creationId xmlns:a16="http://schemas.microsoft.com/office/drawing/2014/main" xmlns="" id="{4DA2D198-78E6-4414-9CBE-AC8D5E58C4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 flipH="1">
                  <a:off x="2620" y="1005"/>
                  <a:ext cx="104" cy="246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AutoShape 37">
                  <a:extLst>
                    <a:ext uri="{FF2B5EF4-FFF2-40B4-BE49-F238E27FC236}">
                      <a16:creationId xmlns:a16="http://schemas.microsoft.com/office/drawing/2014/main" xmlns="" id="{3AB0B8D6-47B8-4024-9394-477611FBBD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20" y="1006"/>
                  <a:ext cx="104" cy="242"/>
                </a:xfrm>
                <a:prstGeom prst="moon">
                  <a:avLst>
                    <a:gd name="adj" fmla="val 22032"/>
                  </a:avLst>
                </a:prstGeom>
                <a:gradFill rotWithShape="1">
                  <a:gsLst>
                    <a:gs pos="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  <a:gs pos="50000">
                      <a:srgbClr val="FFFFFF">
                        <a:alpha val="84000"/>
                      </a:srgbClr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1" name="Text Box 18">
                <a:extLst>
                  <a:ext uri="{FF2B5EF4-FFF2-40B4-BE49-F238E27FC236}">
                    <a16:creationId xmlns:a16="http://schemas.microsoft.com/office/drawing/2014/main" xmlns="" id="{7DB13E41-080F-4E76-90B6-F7C08345921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303022" y="3562003"/>
                <a:ext cx="1698625" cy="32316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rgbClr val="000000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zh-CN" b="1" dirty="0">
                    <a:solidFill>
                      <a:srgbClr val="FFFFFF"/>
                    </a:solidFill>
                    <a:ea typeface="宋体" panose="02010600030101010101" pitchFamily="2" charset="-122"/>
                    <a:cs typeface="Arial" panose="020B0604020202020204" pitchFamily="34" charset="0"/>
                  </a:rPr>
                  <a:t>2017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xmlns="" id="{0247024B-47A1-449B-8BC2-4685676CAD02}"/>
                </a:ext>
              </a:extLst>
            </p:cNvPr>
            <p:cNvGrpSpPr/>
            <p:nvPr/>
          </p:nvGrpSpPr>
          <p:grpSpPr>
            <a:xfrm>
              <a:off x="6807499" y="1246454"/>
              <a:ext cx="1690395" cy="1252538"/>
              <a:chOff x="6467557" y="1539927"/>
              <a:chExt cx="1690395" cy="1252538"/>
            </a:xfrm>
          </p:grpSpPr>
          <p:sp>
            <p:nvSpPr>
              <p:cNvPr id="78" name="Oval 23">
                <a:extLst>
                  <a:ext uri="{FF2B5EF4-FFF2-40B4-BE49-F238E27FC236}">
                    <a16:creationId xmlns:a16="http://schemas.microsoft.com/office/drawing/2014/main" xmlns="" id="{DFE5F779-4AF9-4593-8AF0-2152D083F69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945102" y="1539927"/>
                <a:ext cx="1212850" cy="1252538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76200" algn="ctr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" name="Text Box 26">
                <a:extLst>
                  <a:ext uri="{FF2B5EF4-FFF2-40B4-BE49-F238E27FC236}">
                    <a16:creationId xmlns:a16="http://schemas.microsoft.com/office/drawing/2014/main" xmlns="" id="{34A8E770-1650-4337-AFC9-782BE56E826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467557" y="2041937"/>
                <a:ext cx="1543050" cy="4770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5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我们</a:t>
                </a:r>
                <a:endParaRPr lang="en-US" altLang="zh-CN" sz="25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pic>
        <p:nvPicPr>
          <p:cNvPr id="83" name="图片 56">
            <a:extLst>
              <a:ext uri="{FF2B5EF4-FFF2-40B4-BE49-F238E27FC236}">
                <a16:creationId xmlns:a16="http://schemas.microsoft.com/office/drawing/2014/main" xmlns="" id="{B1B4F2E7-3813-4ACF-9311-0CD83B910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7190"/>
          <a:stretch/>
        </p:blipFill>
        <p:spPr>
          <a:xfrm>
            <a:off x="3174362" y="5252630"/>
            <a:ext cx="1015696" cy="1422892"/>
          </a:xfrm>
          <a:prstGeom prst="rect">
            <a:avLst/>
          </a:prstGeom>
        </p:spPr>
      </p:pic>
      <p:pic>
        <p:nvPicPr>
          <p:cNvPr id="86" name="图片 59">
            <a:extLst>
              <a:ext uri="{FF2B5EF4-FFF2-40B4-BE49-F238E27FC236}">
                <a16:creationId xmlns:a16="http://schemas.microsoft.com/office/drawing/2014/main" xmlns="" id="{17D49A5B-9438-4CD2-AB27-815F57C339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61" t="18467" r="17500" b="14553"/>
          <a:stretch/>
        </p:blipFill>
        <p:spPr>
          <a:xfrm>
            <a:off x="4417017" y="5282694"/>
            <a:ext cx="1084882" cy="1399072"/>
          </a:xfrm>
          <a:prstGeom prst="rect">
            <a:avLst/>
          </a:prstGeom>
        </p:spPr>
      </p:pic>
      <p:pic>
        <p:nvPicPr>
          <p:cNvPr id="90" name="图片 65">
            <a:extLst>
              <a:ext uri="{FF2B5EF4-FFF2-40B4-BE49-F238E27FC236}">
                <a16:creationId xmlns:a16="http://schemas.microsoft.com/office/drawing/2014/main" xmlns="" id="{5C1861C6-A5A6-4325-8E78-1B3EC7FA1C4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799"/>
          <a:stretch/>
        </p:blipFill>
        <p:spPr>
          <a:xfrm flipH="1">
            <a:off x="5749873" y="5277338"/>
            <a:ext cx="1280858" cy="1404428"/>
          </a:xfrm>
          <a:prstGeom prst="rect">
            <a:avLst/>
          </a:prstGeom>
        </p:spPr>
      </p:pic>
      <p:pic>
        <p:nvPicPr>
          <p:cNvPr id="91" name="图片 71">
            <a:extLst>
              <a:ext uri="{FF2B5EF4-FFF2-40B4-BE49-F238E27FC236}">
                <a16:creationId xmlns:a16="http://schemas.microsoft.com/office/drawing/2014/main" xmlns="" id="{67F46F87-859E-4E5B-9E92-52DEB4197F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607" t="8093" r="10617"/>
          <a:stretch/>
        </p:blipFill>
        <p:spPr>
          <a:xfrm>
            <a:off x="7315607" y="4731286"/>
            <a:ext cx="1693016" cy="1950480"/>
          </a:xfrm>
          <a:prstGeom prst="rect">
            <a:avLst/>
          </a:prstGeom>
        </p:spPr>
      </p:pic>
      <p:sp>
        <p:nvSpPr>
          <p:cNvPr id="95" name="标题 1">
            <a:extLst>
              <a:ext uri="{FF2B5EF4-FFF2-40B4-BE49-F238E27FC236}">
                <a16:creationId xmlns:a16="http://schemas.microsoft.com/office/drawing/2014/main" xmlns="" id="{34B6B14F-1414-4A48-AC4E-90E4EA82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15900"/>
            <a:ext cx="8277225" cy="719138"/>
          </a:xfrm>
        </p:spPr>
        <p:txBody>
          <a:bodyPr/>
          <a:lstStyle/>
          <a:p>
            <a:r>
              <a:rPr lang="zh-CN" altLang="en-US" dirty="0" smtClean="0"/>
              <a:t>理论意义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904278"/>
      </p:ext>
    </p:extLst>
  </p:cSld>
  <p:clrMapOvr>
    <a:masterClrMapping/>
  </p:clrMapOvr>
  <p:transition advTm="56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文章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grpSp>
        <p:nvGrpSpPr>
          <p:cNvPr id="15" name="组 14"/>
          <p:cNvGrpSpPr/>
          <p:nvPr/>
        </p:nvGrpSpPr>
        <p:grpSpPr>
          <a:xfrm>
            <a:off x="838871" y="1542901"/>
            <a:ext cx="3667984" cy="4958862"/>
            <a:chOff x="838871" y="1542901"/>
            <a:chExt cx="3667984" cy="49588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871" y="1542901"/>
              <a:ext cx="3667984" cy="4958862"/>
            </a:xfrm>
            <a:prstGeom prst="rect">
              <a:avLst/>
            </a:prstGeom>
          </p:spPr>
        </p:pic>
        <p:grpSp>
          <p:nvGrpSpPr>
            <p:cNvPr id="13" name="组 12"/>
            <p:cNvGrpSpPr/>
            <p:nvPr/>
          </p:nvGrpSpPr>
          <p:grpSpPr>
            <a:xfrm>
              <a:off x="1026942" y="2433711"/>
              <a:ext cx="2855741" cy="3357489"/>
              <a:chOff x="1026942" y="2433711"/>
              <a:chExt cx="2855741" cy="3357489"/>
            </a:xfrm>
          </p:grpSpPr>
          <p:cxnSp>
            <p:nvCxnSpPr>
              <p:cNvPr id="8" name="直线连接符 7"/>
              <p:cNvCxnSpPr/>
              <p:nvPr/>
            </p:nvCxnSpPr>
            <p:spPr bwMode="auto">
              <a:xfrm>
                <a:off x="1026942" y="2433711"/>
                <a:ext cx="1519310" cy="0"/>
              </a:xfrm>
              <a:prstGeom prst="line">
                <a:avLst/>
              </a:prstGeom>
              <a:noFill/>
              <a:ln w="349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9" name="直线连接符 8"/>
              <p:cNvCxnSpPr/>
              <p:nvPr/>
            </p:nvCxnSpPr>
            <p:spPr bwMode="auto">
              <a:xfrm>
                <a:off x="2546252" y="5273039"/>
                <a:ext cx="1336431" cy="0"/>
              </a:xfrm>
              <a:prstGeom prst="line">
                <a:avLst/>
              </a:prstGeom>
              <a:noFill/>
              <a:ln w="349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1" name="直线连接符 10"/>
              <p:cNvCxnSpPr/>
              <p:nvPr/>
            </p:nvCxnSpPr>
            <p:spPr bwMode="auto">
              <a:xfrm>
                <a:off x="1209821" y="5791200"/>
                <a:ext cx="2461847" cy="0"/>
              </a:xfrm>
              <a:prstGeom prst="line">
                <a:avLst/>
              </a:prstGeom>
              <a:noFill/>
              <a:ln w="349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</p:grpSp>
      <p:sp>
        <p:nvSpPr>
          <p:cNvPr id="17" name="文本框 16"/>
          <p:cNvSpPr txBox="1"/>
          <p:nvPr/>
        </p:nvSpPr>
        <p:spPr>
          <a:xfrm>
            <a:off x="5812380" y="18598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首投即中</a:t>
            </a:r>
            <a:r>
              <a:rPr lang="zh-CN" altLang="en-US" sz="2400" dirty="0"/>
              <a:t>！</a:t>
            </a:r>
            <a:endParaRPr 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066345" y="4243154"/>
            <a:ext cx="4077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FF0000"/>
                </a:solidFill>
              </a:rPr>
              <a:t>STOC/FOCS</a:t>
            </a:r>
            <a:r>
              <a:rPr lang="zh-CN" altLang="en-US" sz="2400" dirty="0" smtClean="0">
                <a:solidFill>
                  <a:srgbClr val="FF0000"/>
                </a:solidFill>
              </a:rPr>
              <a:t>大陆发表情况：</a:t>
            </a:r>
          </a:p>
          <a:p>
            <a:pPr algn="l"/>
            <a:r>
              <a:rPr lang="zh-CN" altLang="en-US" sz="2400" dirty="0" smtClean="0"/>
              <a:t>约</a:t>
            </a:r>
            <a:r>
              <a:rPr lang="en-US" altLang="zh-CN" sz="2400" dirty="0" smtClean="0"/>
              <a:t>30</a:t>
            </a:r>
            <a:r>
              <a:rPr lang="zh-CN" altLang="en-US" sz="2400" dirty="0" smtClean="0"/>
              <a:t>篇（过去</a:t>
            </a:r>
            <a:r>
              <a:rPr lang="en-US" altLang="zh-CN" sz="2400" dirty="0" smtClean="0"/>
              <a:t>50</a:t>
            </a:r>
            <a:r>
              <a:rPr lang="zh-CN" altLang="en-US" sz="2400" dirty="0" smtClean="0"/>
              <a:t>年）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42938" y="321564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计算所</a:t>
            </a:r>
            <a:r>
              <a:rPr lang="en-US" altLang="zh-CN" sz="2400" dirty="0" smtClean="0"/>
              <a:t>22</a:t>
            </a:r>
            <a:r>
              <a:rPr lang="zh-CN" altLang="en-US" sz="2400" dirty="0" smtClean="0"/>
              <a:t>年来第一篇</a:t>
            </a:r>
            <a:endParaRPr 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812380" y="2486368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/>
              <a:t>通信作者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81643"/>
      </p:ext>
    </p:extLst>
  </p:cSld>
  <p:clrMapOvr>
    <a:masterClrMapping/>
  </p:clrMapOvr>
  <p:transition advTm="55152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学术影响</a:t>
            </a:r>
            <a:endParaRPr lang="zh-CN" altLang="en-US" dirty="0"/>
          </a:p>
        </p:txBody>
      </p:sp>
      <p:grpSp>
        <p:nvGrpSpPr>
          <p:cNvPr id="24591" name="组 24590"/>
          <p:cNvGrpSpPr/>
          <p:nvPr/>
        </p:nvGrpSpPr>
        <p:grpSpPr>
          <a:xfrm>
            <a:off x="660143" y="1279749"/>
            <a:ext cx="7890387" cy="2741179"/>
            <a:chOff x="693174" y="3583729"/>
            <a:chExt cx="7890387" cy="274117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174" y="4756357"/>
              <a:ext cx="7890387" cy="154888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227" y="3583729"/>
              <a:ext cx="7138219" cy="1059695"/>
            </a:xfrm>
            <a:prstGeom prst="rect">
              <a:avLst/>
            </a:prstGeom>
          </p:spPr>
        </p:pic>
        <p:cxnSp>
          <p:nvCxnSpPr>
            <p:cNvPr id="36" name="直线连接符 35"/>
            <p:cNvCxnSpPr/>
            <p:nvPr/>
          </p:nvCxnSpPr>
          <p:spPr bwMode="auto">
            <a:xfrm>
              <a:off x="693174" y="6324908"/>
              <a:ext cx="5560141" cy="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8" name="直线连接符 37"/>
            <p:cNvCxnSpPr/>
            <p:nvPr/>
          </p:nvCxnSpPr>
          <p:spPr bwMode="auto">
            <a:xfrm>
              <a:off x="6887497" y="6108599"/>
              <a:ext cx="1696064" cy="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1" name="直线连接符 40"/>
            <p:cNvCxnSpPr/>
            <p:nvPr/>
          </p:nvCxnSpPr>
          <p:spPr bwMode="auto">
            <a:xfrm>
              <a:off x="2571135" y="4948393"/>
              <a:ext cx="1101213" cy="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4585" name="矩形 24584"/>
            <p:cNvSpPr/>
            <p:nvPr/>
          </p:nvSpPr>
          <p:spPr bwMode="auto">
            <a:xfrm>
              <a:off x="3130497" y="3838845"/>
              <a:ext cx="2949678" cy="461665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en-US" altLang="zh-CN" sz="2400" dirty="0" smtClean="0"/>
                <a:t>UMD</a:t>
              </a:r>
              <a:r>
                <a:rPr lang="zh-CN" altLang="en-US" sz="2400" dirty="0" smtClean="0"/>
                <a:t>，</a:t>
              </a:r>
              <a:r>
                <a:rPr lang="en-US" altLang="zh-CN" sz="2400" dirty="0" smtClean="0"/>
                <a:t>2018</a:t>
              </a:r>
              <a:endParaRPr lang="en-US" altLang="zh-CN" sz="2400" dirty="0"/>
            </a:p>
          </p:txBody>
        </p:sp>
      </p:grpSp>
      <p:grpSp>
        <p:nvGrpSpPr>
          <p:cNvPr id="24590" name="组 24589"/>
          <p:cNvGrpSpPr/>
          <p:nvPr/>
        </p:nvGrpSpPr>
        <p:grpSpPr>
          <a:xfrm>
            <a:off x="837124" y="4483311"/>
            <a:ext cx="7713406" cy="1864318"/>
            <a:chOff x="870155" y="1252899"/>
            <a:chExt cx="7713406" cy="178347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/>
            <a:srcRect b="19073"/>
            <a:stretch/>
          </p:blipFill>
          <p:spPr>
            <a:xfrm>
              <a:off x="870155" y="2203083"/>
              <a:ext cx="7713406" cy="83329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324" y="1252899"/>
              <a:ext cx="6231848" cy="747526"/>
            </a:xfrm>
            <a:prstGeom prst="rect">
              <a:avLst/>
            </a:prstGeom>
          </p:spPr>
        </p:pic>
        <p:cxnSp>
          <p:nvCxnSpPr>
            <p:cNvPr id="27" name="直线连接符 26"/>
            <p:cNvCxnSpPr/>
            <p:nvPr/>
          </p:nvCxnSpPr>
          <p:spPr bwMode="auto">
            <a:xfrm>
              <a:off x="914399" y="2536725"/>
              <a:ext cx="7595419" cy="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" name="直线连接符 28"/>
            <p:cNvCxnSpPr/>
            <p:nvPr/>
          </p:nvCxnSpPr>
          <p:spPr bwMode="auto">
            <a:xfrm>
              <a:off x="914399" y="2776915"/>
              <a:ext cx="5338916" cy="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9" name="矩形 48"/>
            <p:cNvSpPr/>
            <p:nvPr/>
          </p:nvSpPr>
          <p:spPr bwMode="auto">
            <a:xfrm>
              <a:off x="3161493" y="1398162"/>
              <a:ext cx="2949678" cy="8195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en-US" altLang="zh-CN" sz="2400" dirty="0" smtClean="0"/>
                <a:t>ICT</a:t>
              </a:r>
              <a:r>
                <a:rPr lang="zh-CN" altLang="en-US" sz="2400" dirty="0" smtClean="0"/>
                <a:t>，</a:t>
              </a:r>
              <a:r>
                <a:rPr lang="en-US" altLang="zh-CN" sz="2400" dirty="0" smtClean="0"/>
                <a:t>2018</a:t>
              </a:r>
              <a:endParaRPr lang="zh-CN" altLang="en-US" sz="2400" dirty="0" smtClean="0"/>
            </a:p>
            <a:p>
              <a:pPr>
                <a:spcBef>
                  <a:spcPts val="240"/>
                </a:spcBef>
              </a:pPr>
              <a:r>
                <a:rPr lang="zh-CN" altLang="en-US" sz="2400" dirty="0" smtClean="0"/>
                <a:t>推广到量子版本</a:t>
              </a:r>
              <a:endParaRPr lang="en-US" altLang="zh-CN" sz="2400" dirty="0"/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665987" y="2068083"/>
            <a:ext cx="1995673" cy="20048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3579845" y="2134947"/>
            <a:ext cx="1984919" cy="2673772"/>
            <a:chOff x="3851971" y="1686832"/>
            <a:chExt cx="2626662" cy="3538228"/>
          </a:xfrm>
        </p:grpSpPr>
        <p:grpSp>
          <p:nvGrpSpPr>
            <p:cNvPr id="18" name="组 17"/>
            <p:cNvGrpSpPr>
              <a:grpSpLocks noChangeAspect="1"/>
            </p:cNvGrpSpPr>
            <p:nvPr/>
          </p:nvGrpSpPr>
          <p:grpSpPr>
            <a:xfrm>
              <a:off x="4245524" y="1686832"/>
              <a:ext cx="2233109" cy="3538228"/>
              <a:chOff x="3354771" y="2741282"/>
              <a:chExt cx="1800760" cy="2853193"/>
            </a:xfrm>
          </p:grpSpPr>
          <p:cxnSp>
            <p:nvCxnSpPr>
              <p:cNvPr id="20" name="直线箭头连接符 19"/>
              <p:cNvCxnSpPr/>
              <p:nvPr/>
            </p:nvCxnSpPr>
            <p:spPr>
              <a:xfrm flipV="1">
                <a:off x="3354771" y="2780300"/>
                <a:ext cx="0" cy="1437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箭头连接符 20"/>
              <p:cNvCxnSpPr/>
              <p:nvPr/>
            </p:nvCxnSpPr>
            <p:spPr>
              <a:xfrm flipV="1">
                <a:off x="3364048" y="3689399"/>
                <a:ext cx="1372924" cy="528763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箭头连接符 21"/>
              <p:cNvCxnSpPr/>
              <p:nvPr/>
            </p:nvCxnSpPr>
            <p:spPr>
              <a:xfrm>
                <a:off x="3354771" y="4227437"/>
                <a:ext cx="955481" cy="519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/>
              <p:cNvCxnSpPr/>
              <p:nvPr/>
            </p:nvCxnSpPr>
            <p:spPr>
              <a:xfrm flipV="1">
                <a:off x="3371666" y="2742564"/>
                <a:ext cx="1019689" cy="402254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/>
              <p:cNvCxnSpPr/>
              <p:nvPr/>
            </p:nvCxnSpPr>
            <p:spPr>
              <a:xfrm flipV="1">
                <a:off x="4363135" y="2761701"/>
                <a:ext cx="9296" cy="107414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/>
              <p:cNvCxnSpPr/>
              <p:nvPr/>
            </p:nvCxnSpPr>
            <p:spPr>
              <a:xfrm>
                <a:off x="4396326" y="3835849"/>
                <a:ext cx="748399" cy="34770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符 31"/>
              <p:cNvCxnSpPr/>
              <p:nvPr/>
            </p:nvCxnSpPr>
            <p:spPr>
              <a:xfrm>
                <a:off x="4375796" y="2741282"/>
                <a:ext cx="763986" cy="3771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符 32"/>
              <p:cNvCxnSpPr/>
              <p:nvPr/>
            </p:nvCxnSpPr>
            <p:spPr>
              <a:xfrm flipH="1" flipV="1">
                <a:off x="5140802" y="3121619"/>
                <a:ext cx="1" cy="1066392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/>
              <p:nvPr/>
            </p:nvCxnSpPr>
            <p:spPr>
              <a:xfrm flipV="1">
                <a:off x="4096467" y="4182980"/>
                <a:ext cx="1059064" cy="4362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4714504" y="5225143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三角形 20"/>
            <p:cNvSpPr>
              <a:spLocks noChangeAspect="1"/>
            </p:cNvSpPr>
            <p:nvPr/>
          </p:nvSpPr>
          <p:spPr>
            <a:xfrm rot="18038738">
              <a:off x="4148909" y="2195813"/>
              <a:ext cx="1166597" cy="1760473"/>
            </a:xfrm>
            <a:custGeom>
              <a:avLst/>
              <a:gdLst>
                <a:gd name="connsiteX0" fmla="*/ 0 w 1524633"/>
                <a:gd name="connsiteY0" fmla="*/ 1018233 h 1018233"/>
                <a:gd name="connsiteX1" fmla="*/ 762317 w 1524633"/>
                <a:gd name="connsiteY1" fmla="*/ 0 h 1018233"/>
                <a:gd name="connsiteX2" fmla="*/ 1524633 w 1524633"/>
                <a:gd name="connsiteY2" fmla="*/ 1018233 h 1018233"/>
                <a:gd name="connsiteX3" fmla="*/ 0 w 1524633"/>
                <a:gd name="connsiteY3" fmla="*/ 1018233 h 1018233"/>
                <a:gd name="connsiteX0" fmla="*/ 0 w 1613069"/>
                <a:gd name="connsiteY0" fmla="*/ 1100970 h 1100970"/>
                <a:gd name="connsiteX1" fmla="*/ 850753 w 1613069"/>
                <a:gd name="connsiteY1" fmla="*/ 0 h 1100970"/>
                <a:gd name="connsiteX2" fmla="*/ 1613069 w 1613069"/>
                <a:gd name="connsiteY2" fmla="*/ 1018233 h 1100970"/>
                <a:gd name="connsiteX3" fmla="*/ 0 w 1613069"/>
                <a:gd name="connsiteY3" fmla="*/ 1100970 h 1100970"/>
                <a:gd name="connsiteX0" fmla="*/ 0 w 1051925"/>
                <a:gd name="connsiteY0" fmla="*/ 1100970 h 1100970"/>
                <a:gd name="connsiteX1" fmla="*/ 850753 w 1051925"/>
                <a:gd name="connsiteY1" fmla="*/ 0 h 1100970"/>
                <a:gd name="connsiteX2" fmla="*/ 1051925 w 1051925"/>
                <a:gd name="connsiteY2" fmla="*/ 946826 h 1100970"/>
                <a:gd name="connsiteX3" fmla="*/ 0 w 1051925"/>
                <a:gd name="connsiteY3" fmla="*/ 1100970 h 1100970"/>
                <a:gd name="connsiteX0" fmla="*/ 0 w 1051925"/>
                <a:gd name="connsiteY0" fmla="*/ 1525066 h 1525066"/>
                <a:gd name="connsiteX1" fmla="*/ 881348 w 1051925"/>
                <a:gd name="connsiteY1" fmla="*/ 0 h 1525066"/>
                <a:gd name="connsiteX2" fmla="*/ 1051925 w 1051925"/>
                <a:gd name="connsiteY2" fmla="*/ 1370922 h 1525066"/>
                <a:gd name="connsiteX3" fmla="*/ 0 w 1051925"/>
                <a:gd name="connsiteY3" fmla="*/ 1525066 h 1525066"/>
                <a:gd name="connsiteX0" fmla="*/ 0 w 1051925"/>
                <a:gd name="connsiteY0" fmla="*/ 1525066 h 1525066"/>
                <a:gd name="connsiteX1" fmla="*/ 881348 w 1051925"/>
                <a:gd name="connsiteY1" fmla="*/ 0 h 1525066"/>
                <a:gd name="connsiteX2" fmla="*/ 1051925 w 1051925"/>
                <a:gd name="connsiteY2" fmla="*/ 1370922 h 1525066"/>
                <a:gd name="connsiteX3" fmla="*/ 0 w 1051925"/>
                <a:gd name="connsiteY3" fmla="*/ 1525066 h 1525066"/>
                <a:gd name="connsiteX0" fmla="*/ 0 w 1051925"/>
                <a:gd name="connsiteY0" fmla="*/ 1525066 h 1562457"/>
                <a:gd name="connsiteX1" fmla="*/ 881348 w 1051925"/>
                <a:gd name="connsiteY1" fmla="*/ 0 h 1562457"/>
                <a:gd name="connsiteX2" fmla="*/ 1051925 w 1051925"/>
                <a:gd name="connsiteY2" fmla="*/ 1370922 h 1562457"/>
                <a:gd name="connsiteX3" fmla="*/ 497838 w 1051925"/>
                <a:gd name="connsiteY3" fmla="*/ 1562457 h 1562457"/>
                <a:gd name="connsiteX4" fmla="*/ 0 w 1051925"/>
                <a:gd name="connsiteY4" fmla="*/ 1525066 h 1562457"/>
                <a:gd name="connsiteX0" fmla="*/ 0 w 1051925"/>
                <a:gd name="connsiteY0" fmla="*/ 1525066 h 1562457"/>
                <a:gd name="connsiteX1" fmla="*/ 532149 w 1051925"/>
                <a:gd name="connsiteY1" fmla="*/ 828715 h 1562457"/>
                <a:gd name="connsiteX2" fmla="*/ 881348 w 1051925"/>
                <a:gd name="connsiteY2" fmla="*/ 0 h 1562457"/>
                <a:gd name="connsiteX3" fmla="*/ 1051925 w 1051925"/>
                <a:gd name="connsiteY3" fmla="*/ 1370922 h 1562457"/>
                <a:gd name="connsiteX4" fmla="*/ 497838 w 1051925"/>
                <a:gd name="connsiteY4" fmla="*/ 1562457 h 1562457"/>
                <a:gd name="connsiteX5" fmla="*/ 0 w 1051925"/>
                <a:gd name="connsiteY5" fmla="*/ 1525066 h 1562457"/>
                <a:gd name="connsiteX0" fmla="*/ 0 w 1277411"/>
                <a:gd name="connsiteY0" fmla="*/ 1525066 h 1562457"/>
                <a:gd name="connsiteX1" fmla="*/ 532149 w 1277411"/>
                <a:gd name="connsiteY1" fmla="*/ 828715 h 1562457"/>
                <a:gd name="connsiteX2" fmla="*/ 881348 w 1277411"/>
                <a:gd name="connsiteY2" fmla="*/ 0 h 1562457"/>
                <a:gd name="connsiteX3" fmla="*/ 1277411 w 1277411"/>
                <a:gd name="connsiteY3" fmla="*/ 1328996 h 1562457"/>
                <a:gd name="connsiteX4" fmla="*/ 497838 w 1277411"/>
                <a:gd name="connsiteY4" fmla="*/ 1562457 h 1562457"/>
                <a:gd name="connsiteX5" fmla="*/ 0 w 1277411"/>
                <a:gd name="connsiteY5" fmla="*/ 1525066 h 1562457"/>
                <a:gd name="connsiteX0" fmla="*/ 0 w 1362908"/>
                <a:gd name="connsiteY0" fmla="*/ 1990651 h 2028042"/>
                <a:gd name="connsiteX1" fmla="*/ 532149 w 1362908"/>
                <a:gd name="connsiteY1" fmla="*/ 1294300 h 2028042"/>
                <a:gd name="connsiteX2" fmla="*/ 1249460 w 1362908"/>
                <a:gd name="connsiteY2" fmla="*/ 0 h 2028042"/>
                <a:gd name="connsiteX3" fmla="*/ 1277411 w 1362908"/>
                <a:gd name="connsiteY3" fmla="*/ 1794581 h 2028042"/>
                <a:gd name="connsiteX4" fmla="*/ 497838 w 1362908"/>
                <a:gd name="connsiteY4" fmla="*/ 2028042 h 2028042"/>
                <a:gd name="connsiteX5" fmla="*/ 0 w 1362908"/>
                <a:gd name="connsiteY5" fmla="*/ 1990651 h 2028042"/>
                <a:gd name="connsiteX0" fmla="*/ 0 w 1362908"/>
                <a:gd name="connsiteY0" fmla="*/ 1990651 h 2028042"/>
                <a:gd name="connsiteX1" fmla="*/ 532149 w 1362908"/>
                <a:gd name="connsiteY1" fmla="*/ 1294300 h 2028042"/>
                <a:gd name="connsiteX2" fmla="*/ 867491 w 1362908"/>
                <a:gd name="connsiteY2" fmla="*/ 822360 h 2028042"/>
                <a:gd name="connsiteX3" fmla="*/ 1249460 w 1362908"/>
                <a:gd name="connsiteY3" fmla="*/ 0 h 2028042"/>
                <a:gd name="connsiteX4" fmla="*/ 1277411 w 1362908"/>
                <a:gd name="connsiteY4" fmla="*/ 1794581 h 2028042"/>
                <a:gd name="connsiteX5" fmla="*/ 497838 w 1362908"/>
                <a:gd name="connsiteY5" fmla="*/ 2028042 h 2028042"/>
                <a:gd name="connsiteX6" fmla="*/ 0 w 1362908"/>
                <a:gd name="connsiteY6" fmla="*/ 1990651 h 2028042"/>
                <a:gd name="connsiteX0" fmla="*/ 0 w 1362908"/>
                <a:gd name="connsiteY0" fmla="*/ 1990651 h 2028042"/>
                <a:gd name="connsiteX1" fmla="*/ 550913 w 1362908"/>
                <a:gd name="connsiteY1" fmla="*/ 1324584 h 2028042"/>
                <a:gd name="connsiteX2" fmla="*/ 867491 w 1362908"/>
                <a:gd name="connsiteY2" fmla="*/ 822360 h 2028042"/>
                <a:gd name="connsiteX3" fmla="*/ 1249460 w 1362908"/>
                <a:gd name="connsiteY3" fmla="*/ 0 h 2028042"/>
                <a:gd name="connsiteX4" fmla="*/ 1277411 w 1362908"/>
                <a:gd name="connsiteY4" fmla="*/ 1794581 h 2028042"/>
                <a:gd name="connsiteX5" fmla="*/ 497838 w 1362908"/>
                <a:gd name="connsiteY5" fmla="*/ 2028042 h 2028042"/>
                <a:gd name="connsiteX6" fmla="*/ 0 w 1362908"/>
                <a:gd name="connsiteY6" fmla="*/ 1990651 h 2028042"/>
                <a:gd name="connsiteX0" fmla="*/ 0 w 1362908"/>
                <a:gd name="connsiteY0" fmla="*/ 1990651 h 2028042"/>
                <a:gd name="connsiteX1" fmla="*/ 550913 w 1362908"/>
                <a:gd name="connsiteY1" fmla="*/ 1324584 h 2028042"/>
                <a:gd name="connsiteX2" fmla="*/ 867491 w 1362908"/>
                <a:gd name="connsiteY2" fmla="*/ 822360 h 2028042"/>
                <a:gd name="connsiteX3" fmla="*/ 1249460 w 1362908"/>
                <a:gd name="connsiteY3" fmla="*/ 0 h 2028042"/>
                <a:gd name="connsiteX4" fmla="*/ 1277411 w 1362908"/>
                <a:gd name="connsiteY4" fmla="*/ 1794581 h 2028042"/>
                <a:gd name="connsiteX5" fmla="*/ 497838 w 1362908"/>
                <a:gd name="connsiteY5" fmla="*/ 2028042 h 2028042"/>
                <a:gd name="connsiteX6" fmla="*/ 0 w 1362908"/>
                <a:gd name="connsiteY6" fmla="*/ 1990651 h 2028042"/>
                <a:gd name="connsiteX0" fmla="*/ 0 w 1350187"/>
                <a:gd name="connsiteY0" fmla="*/ 1990651 h 2028042"/>
                <a:gd name="connsiteX1" fmla="*/ 550913 w 1350187"/>
                <a:gd name="connsiteY1" fmla="*/ 1324584 h 2028042"/>
                <a:gd name="connsiteX2" fmla="*/ 867491 w 1350187"/>
                <a:gd name="connsiteY2" fmla="*/ 822360 h 2028042"/>
                <a:gd name="connsiteX3" fmla="*/ 1249460 w 1350187"/>
                <a:gd name="connsiteY3" fmla="*/ 0 h 2028042"/>
                <a:gd name="connsiteX4" fmla="*/ 1218314 w 1350187"/>
                <a:gd name="connsiteY4" fmla="*/ 1731414 h 2028042"/>
                <a:gd name="connsiteX5" fmla="*/ 497838 w 1350187"/>
                <a:gd name="connsiteY5" fmla="*/ 2028042 h 2028042"/>
                <a:gd name="connsiteX6" fmla="*/ 0 w 1350187"/>
                <a:gd name="connsiteY6" fmla="*/ 1990651 h 2028042"/>
                <a:gd name="connsiteX0" fmla="*/ 0 w 1343904"/>
                <a:gd name="connsiteY0" fmla="*/ 1990651 h 2028042"/>
                <a:gd name="connsiteX1" fmla="*/ 550913 w 1343904"/>
                <a:gd name="connsiteY1" fmla="*/ 1324584 h 2028042"/>
                <a:gd name="connsiteX2" fmla="*/ 867491 w 1343904"/>
                <a:gd name="connsiteY2" fmla="*/ 822360 h 2028042"/>
                <a:gd name="connsiteX3" fmla="*/ 1249460 w 1343904"/>
                <a:gd name="connsiteY3" fmla="*/ 0 h 2028042"/>
                <a:gd name="connsiteX4" fmla="*/ 1183175 w 1343904"/>
                <a:gd name="connsiteY4" fmla="*/ 1771952 h 2028042"/>
                <a:gd name="connsiteX5" fmla="*/ 497838 w 1343904"/>
                <a:gd name="connsiteY5" fmla="*/ 2028042 h 2028042"/>
                <a:gd name="connsiteX6" fmla="*/ 0 w 1343904"/>
                <a:gd name="connsiteY6" fmla="*/ 1990651 h 2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904" h="2028042">
                  <a:moveTo>
                    <a:pt x="0" y="1990651"/>
                  </a:moveTo>
                  <a:cubicBezTo>
                    <a:pt x="146439" y="1731140"/>
                    <a:pt x="404474" y="1584095"/>
                    <a:pt x="550913" y="1324584"/>
                  </a:cubicBezTo>
                  <a:cubicBezTo>
                    <a:pt x="680179" y="1203004"/>
                    <a:pt x="783434" y="971808"/>
                    <a:pt x="867491" y="822360"/>
                  </a:cubicBezTo>
                  <a:lnTo>
                    <a:pt x="1249460" y="0"/>
                  </a:lnTo>
                  <a:cubicBezTo>
                    <a:pt x="1516569" y="773746"/>
                    <a:pt x="1126316" y="1314978"/>
                    <a:pt x="1183175" y="1771952"/>
                  </a:cubicBezTo>
                  <a:cubicBezTo>
                    <a:pt x="1006634" y="1788834"/>
                    <a:pt x="674379" y="2011160"/>
                    <a:pt x="497838" y="2028042"/>
                  </a:cubicBezTo>
                  <a:lnTo>
                    <a:pt x="0" y="199065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三角形 48"/>
            <p:cNvSpPr>
              <a:spLocks noChangeAspect="1"/>
            </p:cNvSpPr>
            <p:nvPr/>
          </p:nvSpPr>
          <p:spPr>
            <a:xfrm rot="19207612">
              <a:off x="4487531" y="1954959"/>
              <a:ext cx="931875" cy="1973136"/>
            </a:xfrm>
            <a:custGeom>
              <a:avLst/>
              <a:gdLst>
                <a:gd name="connsiteX0" fmla="*/ 0 w 1535187"/>
                <a:gd name="connsiteY0" fmla="*/ 1149657 h 1149657"/>
                <a:gd name="connsiteX1" fmla="*/ 767594 w 1535187"/>
                <a:gd name="connsiteY1" fmla="*/ 0 h 1149657"/>
                <a:gd name="connsiteX2" fmla="*/ 1535187 w 1535187"/>
                <a:gd name="connsiteY2" fmla="*/ 1149657 h 1149657"/>
                <a:gd name="connsiteX3" fmla="*/ 0 w 1535187"/>
                <a:gd name="connsiteY3" fmla="*/ 1149657 h 1149657"/>
                <a:gd name="connsiteX0" fmla="*/ 0 w 1535187"/>
                <a:gd name="connsiteY0" fmla="*/ 1503383 h 1503383"/>
                <a:gd name="connsiteX1" fmla="*/ 533148 w 1535187"/>
                <a:gd name="connsiteY1" fmla="*/ 0 h 1503383"/>
                <a:gd name="connsiteX2" fmla="*/ 1535187 w 1535187"/>
                <a:gd name="connsiteY2" fmla="*/ 1503383 h 1503383"/>
                <a:gd name="connsiteX3" fmla="*/ 0 w 1535187"/>
                <a:gd name="connsiteY3" fmla="*/ 1503383 h 1503383"/>
                <a:gd name="connsiteX0" fmla="*/ 0 w 989077"/>
                <a:gd name="connsiteY0" fmla="*/ 1503383 h 1503383"/>
                <a:gd name="connsiteX1" fmla="*/ 533148 w 989077"/>
                <a:gd name="connsiteY1" fmla="*/ 0 h 1503383"/>
                <a:gd name="connsiteX2" fmla="*/ 989077 w 989077"/>
                <a:gd name="connsiteY2" fmla="*/ 1255696 h 1503383"/>
                <a:gd name="connsiteX3" fmla="*/ 0 w 989077"/>
                <a:gd name="connsiteY3" fmla="*/ 1503383 h 1503383"/>
                <a:gd name="connsiteX0" fmla="*/ 0 w 940797"/>
                <a:gd name="connsiteY0" fmla="*/ 1503383 h 1503383"/>
                <a:gd name="connsiteX1" fmla="*/ 533148 w 940797"/>
                <a:gd name="connsiteY1" fmla="*/ 0 h 1503383"/>
                <a:gd name="connsiteX2" fmla="*/ 940797 w 940797"/>
                <a:gd name="connsiteY2" fmla="*/ 1216914 h 1503383"/>
                <a:gd name="connsiteX3" fmla="*/ 0 w 940797"/>
                <a:gd name="connsiteY3" fmla="*/ 1503383 h 1503383"/>
                <a:gd name="connsiteX0" fmla="*/ 0 w 751441"/>
                <a:gd name="connsiteY0" fmla="*/ 1703238 h 1703239"/>
                <a:gd name="connsiteX1" fmla="*/ 343792 w 751441"/>
                <a:gd name="connsiteY1" fmla="*/ 0 h 1703239"/>
                <a:gd name="connsiteX2" fmla="*/ 751441 w 751441"/>
                <a:gd name="connsiteY2" fmla="*/ 1216914 h 1703239"/>
                <a:gd name="connsiteX3" fmla="*/ 0 w 751441"/>
                <a:gd name="connsiteY3" fmla="*/ 1703238 h 1703239"/>
                <a:gd name="connsiteX0" fmla="*/ 0 w 751441"/>
                <a:gd name="connsiteY0" fmla="*/ 1703238 h 1703238"/>
                <a:gd name="connsiteX1" fmla="*/ 343792 w 751441"/>
                <a:gd name="connsiteY1" fmla="*/ 0 h 1703238"/>
                <a:gd name="connsiteX2" fmla="*/ 644156 w 751441"/>
                <a:gd name="connsiteY2" fmla="*/ 690210 h 1703238"/>
                <a:gd name="connsiteX3" fmla="*/ 751441 w 751441"/>
                <a:gd name="connsiteY3" fmla="*/ 1216914 h 1703238"/>
                <a:gd name="connsiteX4" fmla="*/ 0 w 751441"/>
                <a:gd name="connsiteY4" fmla="*/ 1703238 h 1703238"/>
                <a:gd name="connsiteX0" fmla="*/ 0 w 751441"/>
                <a:gd name="connsiteY0" fmla="*/ 1703238 h 1703238"/>
                <a:gd name="connsiteX1" fmla="*/ 343792 w 751441"/>
                <a:gd name="connsiteY1" fmla="*/ 0 h 1703238"/>
                <a:gd name="connsiteX2" fmla="*/ 644156 w 751441"/>
                <a:gd name="connsiteY2" fmla="*/ 690210 h 1703238"/>
                <a:gd name="connsiteX3" fmla="*/ 751441 w 751441"/>
                <a:gd name="connsiteY3" fmla="*/ 1216914 h 1703238"/>
                <a:gd name="connsiteX4" fmla="*/ 424118 w 751441"/>
                <a:gd name="connsiteY4" fmla="*/ 1468425 h 1703238"/>
                <a:gd name="connsiteX5" fmla="*/ 0 w 751441"/>
                <a:gd name="connsiteY5" fmla="*/ 1703238 h 1703238"/>
                <a:gd name="connsiteX0" fmla="*/ 0 w 751441"/>
                <a:gd name="connsiteY0" fmla="*/ 1703238 h 1703238"/>
                <a:gd name="connsiteX1" fmla="*/ 203148 w 751441"/>
                <a:gd name="connsiteY1" fmla="*/ 908935 h 1703238"/>
                <a:gd name="connsiteX2" fmla="*/ 343792 w 751441"/>
                <a:gd name="connsiteY2" fmla="*/ 0 h 1703238"/>
                <a:gd name="connsiteX3" fmla="*/ 644156 w 751441"/>
                <a:gd name="connsiteY3" fmla="*/ 690210 h 1703238"/>
                <a:gd name="connsiteX4" fmla="*/ 751441 w 751441"/>
                <a:gd name="connsiteY4" fmla="*/ 1216914 h 1703238"/>
                <a:gd name="connsiteX5" fmla="*/ 424118 w 751441"/>
                <a:gd name="connsiteY5" fmla="*/ 1468425 h 1703238"/>
                <a:gd name="connsiteX6" fmla="*/ 0 w 751441"/>
                <a:gd name="connsiteY6" fmla="*/ 1703238 h 1703238"/>
                <a:gd name="connsiteX0" fmla="*/ 0 w 751441"/>
                <a:gd name="connsiteY0" fmla="*/ 1703238 h 1703238"/>
                <a:gd name="connsiteX1" fmla="*/ 293811 w 751441"/>
                <a:gd name="connsiteY1" fmla="*/ 934014 h 1703238"/>
                <a:gd name="connsiteX2" fmla="*/ 343792 w 751441"/>
                <a:gd name="connsiteY2" fmla="*/ 0 h 1703238"/>
                <a:gd name="connsiteX3" fmla="*/ 644156 w 751441"/>
                <a:gd name="connsiteY3" fmla="*/ 690210 h 1703238"/>
                <a:gd name="connsiteX4" fmla="*/ 751441 w 751441"/>
                <a:gd name="connsiteY4" fmla="*/ 1216914 h 1703238"/>
                <a:gd name="connsiteX5" fmla="*/ 424118 w 751441"/>
                <a:gd name="connsiteY5" fmla="*/ 1468425 h 1703238"/>
                <a:gd name="connsiteX6" fmla="*/ 0 w 751441"/>
                <a:gd name="connsiteY6" fmla="*/ 1703238 h 1703238"/>
                <a:gd name="connsiteX0" fmla="*/ 0 w 751441"/>
                <a:gd name="connsiteY0" fmla="*/ 1703238 h 1703238"/>
                <a:gd name="connsiteX1" fmla="*/ 330469 w 751441"/>
                <a:gd name="connsiteY1" fmla="*/ 947545 h 1703238"/>
                <a:gd name="connsiteX2" fmla="*/ 343792 w 751441"/>
                <a:gd name="connsiteY2" fmla="*/ 0 h 1703238"/>
                <a:gd name="connsiteX3" fmla="*/ 644156 w 751441"/>
                <a:gd name="connsiteY3" fmla="*/ 690210 h 1703238"/>
                <a:gd name="connsiteX4" fmla="*/ 751441 w 751441"/>
                <a:gd name="connsiteY4" fmla="*/ 1216914 h 1703238"/>
                <a:gd name="connsiteX5" fmla="*/ 424118 w 751441"/>
                <a:gd name="connsiteY5" fmla="*/ 1468425 h 1703238"/>
                <a:gd name="connsiteX6" fmla="*/ 0 w 751441"/>
                <a:gd name="connsiteY6" fmla="*/ 1703238 h 1703238"/>
                <a:gd name="connsiteX0" fmla="*/ 0 w 751441"/>
                <a:gd name="connsiteY0" fmla="*/ 1703238 h 1703238"/>
                <a:gd name="connsiteX1" fmla="*/ 330469 w 751441"/>
                <a:gd name="connsiteY1" fmla="*/ 947545 h 1703238"/>
                <a:gd name="connsiteX2" fmla="*/ 409844 w 751441"/>
                <a:gd name="connsiteY2" fmla="*/ 524455 h 1703238"/>
                <a:gd name="connsiteX3" fmla="*/ 343792 w 751441"/>
                <a:gd name="connsiteY3" fmla="*/ 0 h 1703238"/>
                <a:gd name="connsiteX4" fmla="*/ 644156 w 751441"/>
                <a:gd name="connsiteY4" fmla="*/ 690210 h 1703238"/>
                <a:gd name="connsiteX5" fmla="*/ 751441 w 751441"/>
                <a:gd name="connsiteY5" fmla="*/ 1216914 h 1703238"/>
                <a:gd name="connsiteX6" fmla="*/ 424118 w 751441"/>
                <a:gd name="connsiteY6" fmla="*/ 1468425 h 1703238"/>
                <a:gd name="connsiteX7" fmla="*/ 0 w 751441"/>
                <a:gd name="connsiteY7" fmla="*/ 1703238 h 1703238"/>
                <a:gd name="connsiteX0" fmla="*/ 9059 w 760500"/>
                <a:gd name="connsiteY0" fmla="*/ 1703238 h 1703238"/>
                <a:gd name="connsiteX1" fmla="*/ 193310 w 760500"/>
                <a:gd name="connsiteY1" fmla="*/ 1409621 h 1703238"/>
                <a:gd name="connsiteX2" fmla="*/ 339528 w 760500"/>
                <a:gd name="connsiteY2" fmla="*/ 947545 h 1703238"/>
                <a:gd name="connsiteX3" fmla="*/ 418903 w 760500"/>
                <a:gd name="connsiteY3" fmla="*/ 524455 h 1703238"/>
                <a:gd name="connsiteX4" fmla="*/ 352851 w 760500"/>
                <a:gd name="connsiteY4" fmla="*/ 0 h 1703238"/>
                <a:gd name="connsiteX5" fmla="*/ 653215 w 760500"/>
                <a:gd name="connsiteY5" fmla="*/ 690210 h 1703238"/>
                <a:gd name="connsiteX6" fmla="*/ 760500 w 760500"/>
                <a:gd name="connsiteY6" fmla="*/ 1216914 h 1703238"/>
                <a:gd name="connsiteX7" fmla="*/ 433177 w 760500"/>
                <a:gd name="connsiteY7" fmla="*/ 1468425 h 1703238"/>
                <a:gd name="connsiteX8" fmla="*/ 9059 w 760500"/>
                <a:gd name="connsiteY8" fmla="*/ 1703238 h 1703238"/>
                <a:gd name="connsiteX0" fmla="*/ 7332 w 810556"/>
                <a:gd name="connsiteY0" fmla="*/ 1659612 h 1659612"/>
                <a:gd name="connsiteX1" fmla="*/ 243366 w 810556"/>
                <a:gd name="connsiteY1" fmla="*/ 1409621 h 1659612"/>
                <a:gd name="connsiteX2" fmla="*/ 389584 w 810556"/>
                <a:gd name="connsiteY2" fmla="*/ 947545 h 1659612"/>
                <a:gd name="connsiteX3" fmla="*/ 468959 w 810556"/>
                <a:gd name="connsiteY3" fmla="*/ 524455 h 1659612"/>
                <a:gd name="connsiteX4" fmla="*/ 402907 w 810556"/>
                <a:gd name="connsiteY4" fmla="*/ 0 h 1659612"/>
                <a:gd name="connsiteX5" fmla="*/ 703271 w 810556"/>
                <a:gd name="connsiteY5" fmla="*/ 690210 h 1659612"/>
                <a:gd name="connsiteX6" fmla="*/ 810556 w 810556"/>
                <a:gd name="connsiteY6" fmla="*/ 1216914 h 1659612"/>
                <a:gd name="connsiteX7" fmla="*/ 483233 w 810556"/>
                <a:gd name="connsiteY7" fmla="*/ 1468425 h 1659612"/>
                <a:gd name="connsiteX8" fmla="*/ 7332 w 810556"/>
                <a:gd name="connsiteY8" fmla="*/ 1659612 h 1659612"/>
                <a:gd name="connsiteX0" fmla="*/ 9397 w 812621"/>
                <a:gd name="connsiteY0" fmla="*/ 1659612 h 1659612"/>
                <a:gd name="connsiteX1" fmla="*/ 245431 w 812621"/>
                <a:gd name="connsiteY1" fmla="*/ 1409621 h 1659612"/>
                <a:gd name="connsiteX2" fmla="*/ 391649 w 812621"/>
                <a:gd name="connsiteY2" fmla="*/ 947545 h 1659612"/>
                <a:gd name="connsiteX3" fmla="*/ 471024 w 812621"/>
                <a:gd name="connsiteY3" fmla="*/ 524455 h 1659612"/>
                <a:gd name="connsiteX4" fmla="*/ 404972 w 812621"/>
                <a:gd name="connsiteY4" fmla="*/ 0 h 1659612"/>
                <a:gd name="connsiteX5" fmla="*/ 705336 w 812621"/>
                <a:gd name="connsiteY5" fmla="*/ 690210 h 1659612"/>
                <a:gd name="connsiteX6" fmla="*/ 812621 w 812621"/>
                <a:gd name="connsiteY6" fmla="*/ 1216914 h 1659612"/>
                <a:gd name="connsiteX7" fmla="*/ 485298 w 812621"/>
                <a:gd name="connsiteY7" fmla="*/ 1468425 h 1659612"/>
                <a:gd name="connsiteX8" fmla="*/ 9397 w 812621"/>
                <a:gd name="connsiteY8" fmla="*/ 1659612 h 1659612"/>
                <a:gd name="connsiteX0" fmla="*/ 12163 w 815387"/>
                <a:gd name="connsiteY0" fmla="*/ 1659612 h 1659612"/>
                <a:gd name="connsiteX1" fmla="*/ 198548 w 815387"/>
                <a:gd name="connsiteY1" fmla="*/ 1389956 h 1659612"/>
                <a:gd name="connsiteX2" fmla="*/ 394415 w 815387"/>
                <a:gd name="connsiteY2" fmla="*/ 947545 h 1659612"/>
                <a:gd name="connsiteX3" fmla="*/ 473790 w 815387"/>
                <a:gd name="connsiteY3" fmla="*/ 524455 h 1659612"/>
                <a:gd name="connsiteX4" fmla="*/ 407738 w 815387"/>
                <a:gd name="connsiteY4" fmla="*/ 0 h 1659612"/>
                <a:gd name="connsiteX5" fmla="*/ 708102 w 815387"/>
                <a:gd name="connsiteY5" fmla="*/ 690210 h 1659612"/>
                <a:gd name="connsiteX6" fmla="*/ 815387 w 815387"/>
                <a:gd name="connsiteY6" fmla="*/ 1216914 h 1659612"/>
                <a:gd name="connsiteX7" fmla="*/ 488064 w 815387"/>
                <a:gd name="connsiteY7" fmla="*/ 1468425 h 1659612"/>
                <a:gd name="connsiteX8" fmla="*/ 12163 w 815387"/>
                <a:gd name="connsiteY8" fmla="*/ 1659612 h 1659612"/>
                <a:gd name="connsiteX0" fmla="*/ 18497 w 761256"/>
                <a:gd name="connsiteY0" fmla="*/ 1666219 h 1666219"/>
                <a:gd name="connsiteX1" fmla="*/ 144417 w 761256"/>
                <a:gd name="connsiteY1" fmla="*/ 1389956 h 1666219"/>
                <a:gd name="connsiteX2" fmla="*/ 340284 w 761256"/>
                <a:gd name="connsiteY2" fmla="*/ 947545 h 1666219"/>
                <a:gd name="connsiteX3" fmla="*/ 419659 w 761256"/>
                <a:gd name="connsiteY3" fmla="*/ 524455 h 1666219"/>
                <a:gd name="connsiteX4" fmla="*/ 353607 w 761256"/>
                <a:gd name="connsiteY4" fmla="*/ 0 h 1666219"/>
                <a:gd name="connsiteX5" fmla="*/ 653971 w 761256"/>
                <a:gd name="connsiteY5" fmla="*/ 690210 h 1666219"/>
                <a:gd name="connsiteX6" fmla="*/ 761256 w 761256"/>
                <a:gd name="connsiteY6" fmla="*/ 1216914 h 1666219"/>
                <a:gd name="connsiteX7" fmla="*/ 433933 w 761256"/>
                <a:gd name="connsiteY7" fmla="*/ 1468425 h 1666219"/>
                <a:gd name="connsiteX8" fmla="*/ 18497 w 761256"/>
                <a:gd name="connsiteY8" fmla="*/ 1666219 h 1666219"/>
                <a:gd name="connsiteX0" fmla="*/ 18497 w 761256"/>
                <a:gd name="connsiteY0" fmla="*/ 1666219 h 1666219"/>
                <a:gd name="connsiteX1" fmla="*/ 144417 w 761256"/>
                <a:gd name="connsiteY1" fmla="*/ 1389956 h 1666219"/>
                <a:gd name="connsiteX2" fmla="*/ 402880 w 761256"/>
                <a:gd name="connsiteY2" fmla="*/ 978113 h 1666219"/>
                <a:gd name="connsiteX3" fmla="*/ 419659 w 761256"/>
                <a:gd name="connsiteY3" fmla="*/ 524455 h 1666219"/>
                <a:gd name="connsiteX4" fmla="*/ 353607 w 761256"/>
                <a:gd name="connsiteY4" fmla="*/ 0 h 1666219"/>
                <a:gd name="connsiteX5" fmla="*/ 653971 w 761256"/>
                <a:gd name="connsiteY5" fmla="*/ 690210 h 1666219"/>
                <a:gd name="connsiteX6" fmla="*/ 761256 w 761256"/>
                <a:gd name="connsiteY6" fmla="*/ 1216914 h 1666219"/>
                <a:gd name="connsiteX7" fmla="*/ 433933 w 761256"/>
                <a:gd name="connsiteY7" fmla="*/ 1468425 h 1666219"/>
                <a:gd name="connsiteX8" fmla="*/ 18497 w 761256"/>
                <a:gd name="connsiteY8" fmla="*/ 1666219 h 1666219"/>
                <a:gd name="connsiteX0" fmla="*/ 18497 w 761256"/>
                <a:gd name="connsiteY0" fmla="*/ 1666219 h 1666219"/>
                <a:gd name="connsiteX1" fmla="*/ 144417 w 761256"/>
                <a:gd name="connsiteY1" fmla="*/ 1389956 h 1666219"/>
                <a:gd name="connsiteX2" fmla="*/ 402880 w 761256"/>
                <a:gd name="connsiteY2" fmla="*/ 978113 h 1666219"/>
                <a:gd name="connsiteX3" fmla="*/ 469308 w 761256"/>
                <a:gd name="connsiteY3" fmla="*/ 544118 h 1666219"/>
                <a:gd name="connsiteX4" fmla="*/ 353607 w 761256"/>
                <a:gd name="connsiteY4" fmla="*/ 0 h 1666219"/>
                <a:gd name="connsiteX5" fmla="*/ 653971 w 761256"/>
                <a:gd name="connsiteY5" fmla="*/ 690210 h 1666219"/>
                <a:gd name="connsiteX6" fmla="*/ 761256 w 761256"/>
                <a:gd name="connsiteY6" fmla="*/ 1216914 h 1666219"/>
                <a:gd name="connsiteX7" fmla="*/ 433933 w 761256"/>
                <a:gd name="connsiteY7" fmla="*/ 1468425 h 1666219"/>
                <a:gd name="connsiteX8" fmla="*/ 18497 w 761256"/>
                <a:gd name="connsiteY8" fmla="*/ 1666219 h 1666219"/>
                <a:gd name="connsiteX0" fmla="*/ 18497 w 785714"/>
                <a:gd name="connsiteY0" fmla="*/ 1666219 h 1666219"/>
                <a:gd name="connsiteX1" fmla="*/ 144417 w 785714"/>
                <a:gd name="connsiteY1" fmla="*/ 1389956 h 1666219"/>
                <a:gd name="connsiteX2" fmla="*/ 402880 w 785714"/>
                <a:gd name="connsiteY2" fmla="*/ 978113 h 1666219"/>
                <a:gd name="connsiteX3" fmla="*/ 469308 w 785714"/>
                <a:gd name="connsiteY3" fmla="*/ 544118 h 1666219"/>
                <a:gd name="connsiteX4" fmla="*/ 353607 w 785714"/>
                <a:gd name="connsiteY4" fmla="*/ 0 h 1666219"/>
                <a:gd name="connsiteX5" fmla="*/ 785714 w 785714"/>
                <a:gd name="connsiteY5" fmla="*/ 690365 h 1666219"/>
                <a:gd name="connsiteX6" fmla="*/ 761256 w 785714"/>
                <a:gd name="connsiteY6" fmla="*/ 1216914 h 1666219"/>
                <a:gd name="connsiteX7" fmla="*/ 433933 w 785714"/>
                <a:gd name="connsiteY7" fmla="*/ 1468425 h 1666219"/>
                <a:gd name="connsiteX8" fmla="*/ 18497 w 785714"/>
                <a:gd name="connsiteY8" fmla="*/ 1666219 h 1666219"/>
                <a:gd name="connsiteX0" fmla="*/ 18497 w 785714"/>
                <a:gd name="connsiteY0" fmla="*/ 1668097 h 1668097"/>
                <a:gd name="connsiteX1" fmla="*/ 144417 w 785714"/>
                <a:gd name="connsiteY1" fmla="*/ 1391834 h 1668097"/>
                <a:gd name="connsiteX2" fmla="*/ 402880 w 785714"/>
                <a:gd name="connsiteY2" fmla="*/ 979991 h 1668097"/>
                <a:gd name="connsiteX3" fmla="*/ 469308 w 785714"/>
                <a:gd name="connsiteY3" fmla="*/ 545996 h 1668097"/>
                <a:gd name="connsiteX4" fmla="*/ 353607 w 785714"/>
                <a:gd name="connsiteY4" fmla="*/ 1878 h 1668097"/>
                <a:gd name="connsiteX5" fmla="*/ 688126 w 785714"/>
                <a:gd name="connsiteY5" fmla="*/ 373775 h 1668097"/>
                <a:gd name="connsiteX6" fmla="*/ 785714 w 785714"/>
                <a:gd name="connsiteY6" fmla="*/ 692243 h 1668097"/>
                <a:gd name="connsiteX7" fmla="*/ 761256 w 785714"/>
                <a:gd name="connsiteY7" fmla="*/ 1218792 h 1668097"/>
                <a:gd name="connsiteX8" fmla="*/ 433933 w 785714"/>
                <a:gd name="connsiteY8" fmla="*/ 1470303 h 1668097"/>
                <a:gd name="connsiteX9" fmla="*/ 18497 w 785714"/>
                <a:gd name="connsiteY9" fmla="*/ 1668097 h 1668097"/>
                <a:gd name="connsiteX0" fmla="*/ 18497 w 785714"/>
                <a:gd name="connsiteY0" fmla="*/ 1668097 h 1668097"/>
                <a:gd name="connsiteX1" fmla="*/ 144417 w 785714"/>
                <a:gd name="connsiteY1" fmla="*/ 1391834 h 1668097"/>
                <a:gd name="connsiteX2" fmla="*/ 402880 w 785714"/>
                <a:gd name="connsiteY2" fmla="*/ 979991 h 1668097"/>
                <a:gd name="connsiteX3" fmla="*/ 469308 w 785714"/>
                <a:gd name="connsiteY3" fmla="*/ 545996 h 1668097"/>
                <a:gd name="connsiteX4" fmla="*/ 353607 w 785714"/>
                <a:gd name="connsiteY4" fmla="*/ 1878 h 1668097"/>
                <a:gd name="connsiteX5" fmla="*/ 688126 w 785714"/>
                <a:gd name="connsiteY5" fmla="*/ 373775 h 1668097"/>
                <a:gd name="connsiteX6" fmla="*/ 785714 w 785714"/>
                <a:gd name="connsiteY6" fmla="*/ 692243 h 1668097"/>
                <a:gd name="connsiteX7" fmla="*/ 761256 w 785714"/>
                <a:gd name="connsiteY7" fmla="*/ 1218792 h 1668097"/>
                <a:gd name="connsiteX8" fmla="*/ 433933 w 785714"/>
                <a:gd name="connsiteY8" fmla="*/ 1470303 h 1668097"/>
                <a:gd name="connsiteX9" fmla="*/ 18497 w 785714"/>
                <a:gd name="connsiteY9" fmla="*/ 1668097 h 1668097"/>
                <a:gd name="connsiteX0" fmla="*/ 18497 w 785714"/>
                <a:gd name="connsiteY0" fmla="*/ 1668097 h 1668097"/>
                <a:gd name="connsiteX1" fmla="*/ 144417 w 785714"/>
                <a:gd name="connsiteY1" fmla="*/ 1391834 h 1668097"/>
                <a:gd name="connsiteX2" fmla="*/ 441715 w 785714"/>
                <a:gd name="connsiteY2" fmla="*/ 1012710 h 1668097"/>
                <a:gd name="connsiteX3" fmla="*/ 469308 w 785714"/>
                <a:gd name="connsiteY3" fmla="*/ 545996 h 1668097"/>
                <a:gd name="connsiteX4" fmla="*/ 353607 w 785714"/>
                <a:gd name="connsiteY4" fmla="*/ 1878 h 1668097"/>
                <a:gd name="connsiteX5" fmla="*/ 688126 w 785714"/>
                <a:gd name="connsiteY5" fmla="*/ 373775 h 1668097"/>
                <a:gd name="connsiteX6" fmla="*/ 785714 w 785714"/>
                <a:gd name="connsiteY6" fmla="*/ 692243 h 1668097"/>
                <a:gd name="connsiteX7" fmla="*/ 761256 w 785714"/>
                <a:gd name="connsiteY7" fmla="*/ 1218792 h 1668097"/>
                <a:gd name="connsiteX8" fmla="*/ 433933 w 785714"/>
                <a:gd name="connsiteY8" fmla="*/ 1470303 h 1668097"/>
                <a:gd name="connsiteX9" fmla="*/ 18497 w 785714"/>
                <a:gd name="connsiteY9" fmla="*/ 1668097 h 1668097"/>
                <a:gd name="connsiteX0" fmla="*/ 18497 w 785714"/>
                <a:gd name="connsiteY0" fmla="*/ 1668097 h 1668097"/>
                <a:gd name="connsiteX1" fmla="*/ 144417 w 785714"/>
                <a:gd name="connsiteY1" fmla="*/ 1391834 h 1668097"/>
                <a:gd name="connsiteX2" fmla="*/ 441715 w 785714"/>
                <a:gd name="connsiteY2" fmla="*/ 1012710 h 1668097"/>
                <a:gd name="connsiteX3" fmla="*/ 469308 w 785714"/>
                <a:gd name="connsiteY3" fmla="*/ 545996 h 1668097"/>
                <a:gd name="connsiteX4" fmla="*/ 353607 w 785714"/>
                <a:gd name="connsiteY4" fmla="*/ 1878 h 1668097"/>
                <a:gd name="connsiteX5" fmla="*/ 688126 w 785714"/>
                <a:gd name="connsiteY5" fmla="*/ 373775 h 1668097"/>
                <a:gd name="connsiteX6" fmla="*/ 785714 w 785714"/>
                <a:gd name="connsiteY6" fmla="*/ 692243 h 1668097"/>
                <a:gd name="connsiteX7" fmla="*/ 761256 w 785714"/>
                <a:gd name="connsiteY7" fmla="*/ 1218792 h 1668097"/>
                <a:gd name="connsiteX8" fmla="*/ 433933 w 785714"/>
                <a:gd name="connsiteY8" fmla="*/ 1470303 h 1668097"/>
                <a:gd name="connsiteX9" fmla="*/ 18497 w 785714"/>
                <a:gd name="connsiteY9" fmla="*/ 1668097 h 1668097"/>
                <a:gd name="connsiteX0" fmla="*/ 13909 w 781126"/>
                <a:gd name="connsiteY0" fmla="*/ 1668097 h 1668097"/>
                <a:gd name="connsiteX1" fmla="*/ 178666 w 781126"/>
                <a:gd name="connsiteY1" fmla="*/ 1424554 h 1668097"/>
                <a:gd name="connsiteX2" fmla="*/ 437127 w 781126"/>
                <a:gd name="connsiteY2" fmla="*/ 1012710 h 1668097"/>
                <a:gd name="connsiteX3" fmla="*/ 464720 w 781126"/>
                <a:gd name="connsiteY3" fmla="*/ 545996 h 1668097"/>
                <a:gd name="connsiteX4" fmla="*/ 349019 w 781126"/>
                <a:gd name="connsiteY4" fmla="*/ 1878 h 1668097"/>
                <a:gd name="connsiteX5" fmla="*/ 683538 w 781126"/>
                <a:gd name="connsiteY5" fmla="*/ 373775 h 1668097"/>
                <a:gd name="connsiteX6" fmla="*/ 781126 w 781126"/>
                <a:gd name="connsiteY6" fmla="*/ 692243 h 1668097"/>
                <a:gd name="connsiteX7" fmla="*/ 756668 w 781126"/>
                <a:gd name="connsiteY7" fmla="*/ 1218792 h 1668097"/>
                <a:gd name="connsiteX8" fmla="*/ 429345 w 781126"/>
                <a:gd name="connsiteY8" fmla="*/ 1470303 h 1668097"/>
                <a:gd name="connsiteX9" fmla="*/ 13909 w 781126"/>
                <a:gd name="connsiteY9" fmla="*/ 1668097 h 1668097"/>
                <a:gd name="connsiteX0" fmla="*/ 13909 w 781126"/>
                <a:gd name="connsiteY0" fmla="*/ 1668097 h 1668097"/>
                <a:gd name="connsiteX1" fmla="*/ 178666 w 781126"/>
                <a:gd name="connsiteY1" fmla="*/ 1424554 h 1668097"/>
                <a:gd name="connsiteX2" fmla="*/ 437127 w 781126"/>
                <a:gd name="connsiteY2" fmla="*/ 1012710 h 1668097"/>
                <a:gd name="connsiteX3" fmla="*/ 464720 w 781126"/>
                <a:gd name="connsiteY3" fmla="*/ 545996 h 1668097"/>
                <a:gd name="connsiteX4" fmla="*/ 349019 w 781126"/>
                <a:gd name="connsiteY4" fmla="*/ 1878 h 1668097"/>
                <a:gd name="connsiteX5" fmla="*/ 683538 w 781126"/>
                <a:gd name="connsiteY5" fmla="*/ 373775 h 1668097"/>
                <a:gd name="connsiteX6" fmla="*/ 781126 w 781126"/>
                <a:gd name="connsiteY6" fmla="*/ 692243 h 1668097"/>
                <a:gd name="connsiteX7" fmla="*/ 756668 w 781126"/>
                <a:gd name="connsiteY7" fmla="*/ 1218792 h 1668097"/>
                <a:gd name="connsiteX8" fmla="*/ 545855 w 781126"/>
                <a:gd name="connsiteY8" fmla="*/ 1568460 h 1668097"/>
                <a:gd name="connsiteX9" fmla="*/ 13909 w 781126"/>
                <a:gd name="connsiteY9" fmla="*/ 1668097 h 1668097"/>
                <a:gd name="connsiteX0" fmla="*/ 13909 w 781126"/>
                <a:gd name="connsiteY0" fmla="*/ 1668097 h 1668097"/>
                <a:gd name="connsiteX1" fmla="*/ 178666 w 781126"/>
                <a:gd name="connsiteY1" fmla="*/ 1424554 h 1668097"/>
                <a:gd name="connsiteX2" fmla="*/ 437127 w 781126"/>
                <a:gd name="connsiteY2" fmla="*/ 1012710 h 1668097"/>
                <a:gd name="connsiteX3" fmla="*/ 525182 w 781126"/>
                <a:gd name="connsiteY3" fmla="*/ 552603 h 1668097"/>
                <a:gd name="connsiteX4" fmla="*/ 349019 w 781126"/>
                <a:gd name="connsiteY4" fmla="*/ 1878 h 1668097"/>
                <a:gd name="connsiteX5" fmla="*/ 683538 w 781126"/>
                <a:gd name="connsiteY5" fmla="*/ 373775 h 1668097"/>
                <a:gd name="connsiteX6" fmla="*/ 781126 w 781126"/>
                <a:gd name="connsiteY6" fmla="*/ 692243 h 1668097"/>
                <a:gd name="connsiteX7" fmla="*/ 756668 w 781126"/>
                <a:gd name="connsiteY7" fmla="*/ 1218792 h 1668097"/>
                <a:gd name="connsiteX8" fmla="*/ 545855 w 781126"/>
                <a:gd name="connsiteY8" fmla="*/ 1568460 h 1668097"/>
                <a:gd name="connsiteX9" fmla="*/ 13909 w 781126"/>
                <a:gd name="connsiteY9" fmla="*/ 1668097 h 166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1126" h="1668097">
                  <a:moveTo>
                    <a:pt x="13909" y="1668097"/>
                  </a:moveTo>
                  <a:cubicBezTo>
                    <a:pt x="-37334" y="1649247"/>
                    <a:pt x="60992" y="1519933"/>
                    <a:pt x="178666" y="1424554"/>
                  </a:cubicBezTo>
                  <a:cubicBezTo>
                    <a:pt x="233744" y="1298605"/>
                    <a:pt x="388263" y="1151189"/>
                    <a:pt x="437127" y="1012710"/>
                  </a:cubicBezTo>
                  <a:cubicBezTo>
                    <a:pt x="525335" y="884610"/>
                    <a:pt x="635577" y="759356"/>
                    <a:pt x="525182" y="552603"/>
                  </a:cubicBezTo>
                  <a:lnTo>
                    <a:pt x="349019" y="1878"/>
                  </a:lnTo>
                  <a:cubicBezTo>
                    <a:pt x="373609" y="-25750"/>
                    <a:pt x="611520" y="258714"/>
                    <a:pt x="683538" y="373775"/>
                  </a:cubicBezTo>
                  <a:cubicBezTo>
                    <a:pt x="755556" y="488836"/>
                    <a:pt x="757058" y="552482"/>
                    <a:pt x="781126" y="692243"/>
                  </a:cubicBezTo>
                  <a:lnTo>
                    <a:pt x="756668" y="1218792"/>
                  </a:lnTo>
                  <a:cubicBezTo>
                    <a:pt x="631468" y="1289702"/>
                    <a:pt x="671055" y="1497550"/>
                    <a:pt x="545855" y="1568460"/>
                  </a:cubicBezTo>
                  <a:lnTo>
                    <a:pt x="13909" y="1668097"/>
                  </a:lnTo>
                  <a:close/>
                </a:path>
              </a:pathLst>
            </a:cu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三角形 29"/>
            <p:cNvSpPr/>
            <p:nvPr/>
          </p:nvSpPr>
          <p:spPr>
            <a:xfrm>
              <a:off x="4215811" y="2209970"/>
              <a:ext cx="947557" cy="1801512"/>
            </a:xfrm>
            <a:custGeom>
              <a:avLst/>
              <a:gdLst>
                <a:gd name="connsiteX0" fmla="*/ 0 w 847744"/>
                <a:gd name="connsiteY0" fmla="*/ 817964 h 817964"/>
                <a:gd name="connsiteX1" fmla="*/ 423872 w 847744"/>
                <a:gd name="connsiteY1" fmla="*/ 0 h 817964"/>
                <a:gd name="connsiteX2" fmla="*/ 847744 w 847744"/>
                <a:gd name="connsiteY2" fmla="*/ 817964 h 817964"/>
                <a:gd name="connsiteX3" fmla="*/ 0 w 847744"/>
                <a:gd name="connsiteY3" fmla="*/ 817964 h 817964"/>
                <a:gd name="connsiteX0" fmla="*/ 3639 w 851383"/>
                <a:gd name="connsiteY0" fmla="*/ 758587 h 758587"/>
                <a:gd name="connsiteX1" fmla="*/ 0 w 851383"/>
                <a:gd name="connsiteY1" fmla="*/ 0 h 758587"/>
                <a:gd name="connsiteX2" fmla="*/ 851383 w 851383"/>
                <a:gd name="connsiteY2" fmla="*/ 758587 h 758587"/>
                <a:gd name="connsiteX3" fmla="*/ 3639 w 851383"/>
                <a:gd name="connsiteY3" fmla="*/ 758587 h 758587"/>
                <a:gd name="connsiteX0" fmla="*/ 3639 w 530749"/>
                <a:gd name="connsiteY0" fmla="*/ 758587 h 1055470"/>
                <a:gd name="connsiteX1" fmla="*/ 0 w 530749"/>
                <a:gd name="connsiteY1" fmla="*/ 0 h 1055470"/>
                <a:gd name="connsiteX2" fmla="*/ 530749 w 530749"/>
                <a:gd name="connsiteY2" fmla="*/ 1055470 h 1055470"/>
                <a:gd name="connsiteX3" fmla="*/ 3639 w 530749"/>
                <a:gd name="connsiteY3" fmla="*/ 758587 h 1055470"/>
                <a:gd name="connsiteX0" fmla="*/ 3639 w 530749"/>
                <a:gd name="connsiteY0" fmla="*/ 758587 h 1055470"/>
                <a:gd name="connsiteX1" fmla="*/ 0 w 530749"/>
                <a:gd name="connsiteY1" fmla="*/ 0 h 1055470"/>
                <a:gd name="connsiteX2" fmla="*/ 530749 w 530749"/>
                <a:gd name="connsiteY2" fmla="*/ 1055470 h 1055470"/>
                <a:gd name="connsiteX3" fmla="*/ 3639 w 530749"/>
                <a:gd name="connsiteY3" fmla="*/ 758587 h 1055470"/>
                <a:gd name="connsiteX0" fmla="*/ 3639 w 531901"/>
                <a:gd name="connsiteY0" fmla="*/ 782971 h 1079854"/>
                <a:gd name="connsiteX1" fmla="*/ 0 w 531901"/>
                <a:gd name="connsiteY1" fmla="*/ 24384 h 1079854"/>
                <a:gd name="connsiteX2" fmla="*/ 170160 w 531901"/>
                <a:gd name="connsiteY2" fmla="*/ 259703 h 1079854"/>
                <a:gd name="connsiteX3" fmla="*/ 530749 w 531901"/>
                <a:gd name="connsiteY3" fmla="*/ 1079854 h 1079854"/>
                <a:gd name="connsiteX4" fmla="*/ 3639 w 531901"/>
                <a:gd name="connsiteY4" fmla="*/ 782971 h 1079854"/>
                <a:gd name="connsiteX0" fmla="*/ 3639 w 532237"/>
                <a:gd name="connsiteY0" fmla="*/ 782971 h 1079854"/>
                <a:gd name="connsiteX1" fmla="*/ 0 w 532237"/>
                <a:gd name="connsiteY1" fmla="*/ 24384 h 1079854"/>
                <a:gd name="connsiteX2" fmla="*/ 170160 w 532237"/>
                <a:gd name="connsiteY2" fmla="*/ 259703 h 1079854"/>
                <a:gd name="connsiteX3" fmla="*/ 530749 w 532237"/>
                <a:gd name="connsiteY3" fmla="*/ 1079854 h 1079854"/>
                <a:gd name="connsiteX4" fmla="*/ 3639 w 532237"/>
                <a:gd name="connsiteY4" fmla="*/ 782971 h 1079854"/>
                <a:gd name="connsiteX0" fmla="*/ 3639 w 547341"/>
                <a:gd name="connsiteY0" fmla="*/ 782971 h 1079854"/>
                <a:gd name="connsiteX1" fmla="*/ 0 w 547341"/>
                <a:gd name="connsiteY1" fmla="*/ 24384 h 1079854"/>
                <a:gd name="connsiteX2" fmla="*/ 170160 w 547341"/>
                <a:gd name="connsiteY2" fmla="*/ 259703 h 1079854"/>
                <a:gd name="connsiteX3" fmla="*/ 407666 w 547341"/>
                <a:gd name="connsiteY3" fmla="*/ 604088 h 1079854"/>
                <a:gd name="connsiteX4" fmla="*/ 530749 w 547341"/>
                <a:gd name="connsiteY4" fmla="*/ 1079854 h 1079854"/>
                <a:gd name="connsiteX5" fmla="*/ 3639 w 547341"/>
                <a:gd name="connsiteY5" fmla="*/ 782971 h 1079854"/>
                <a:gd name="connsiteX0" fmla="*/ 15514 w 559216"/>
                <a:gd name="connsiteY0" fmla="*/ 741600 h 1038483"/>
                <a:gd name="connsiteX1" fmla="*/ 0 w 559216"/>
                <a:gd name="connsiteY1" fmla="*/ 30514 h 1038483"/>
                <a:gd name="connsiteX2" fmla="*/ 182035 w 559216"/>
                <a:gd name="connsiteY2" fmla="*/ 218332 h 1038483"/>
                <a:gd name="connsiteX3" fmla="*/ 419541 w 559216"/>
                <a:gd name="connsiteY3" fmla="*/ 562717 h 1038483"/>
                <a:gd name="connsiteX4" fmla="*/ 542624 w 559216"/>
                <a:gd name="connsiteY4" fmla="*/ 1038483 h 1038483"/>
                <a:gd name="connsiteX5" fmla="*/ 15514 w 559216"/>
                <a:gd name="connsiteY5" fmla="*/ 741600 h 1038483"/>
                <a:gd name="connsiteX0" fmla="*/ 0 w 567453"/>
                <a:gd name="connsiteY0" fmla="*/ 765351 h 1038483"/>
                <a:gd name="connsiteX1" fmla="*/ 8237 w 567453"/>
                <a:gd name="connsiteY1" fmla="*/ 30514 h 1038483"/>
                <a:gd name="connsiteX2" fmla="*/ 190272 w 567453"/>
                <a:gd name="connsiteY2" fmla="*/ 218332 h 1038483"/>
                <a:gd name="connsiteX3" fmla="*/ 427778 w 567453"/>
                <a:gd name="connsiteY3" fmla="*/ 562717 h 1038483"/>
                <a:gd name="connsiteX4" fmla="*/ 550861 w 567453"/>
                <a:gd name="connsiteY4" fmla="*/ 1038483 h 1038483"/>
                <a:gd name="connsiteX5" fmla="*/ 0 w 567453"/>
                <a:gd name="connsiteY5" fmla="*/ 765351 h 1038483"/>
                <a:gd name="connsiteX0" fmla="*/ 0 w 528259"/>
                <a:gd name="connsiteY0" fmla="*/ 765351 h 1057987"/>
                <a:gd name="connsiteX1" fmla="*/ 8237 w 528259"/>
                <a:gd name="connsiteY1" fmla="*/ 30514 h 1057987"/>
                <a:gd name="connsiteX2" fmla="*/ 190272 w 528259"/>
                <a:gd name="connsiteY2" fmla="*/ 218332 h 1057987"/>
                <a:gd name="connsiteX3" fmla="*/ 427778 w 528259"/>
                <a:gd name="connsiteY3" fmla="*/ 562717 h 1057987"/>
                <a:gd name="connsiteX4" fmla="*/ 506144 w 528259"/>
                <a:gd name="connsiteY4" fmla="*/ 1057987 h 1057987"/>
                <a:gd name="connsiteX5" fmla="*/ 0 w 528259"/>
                <a:gd name="connsiteY5" fmla="*/ 765351 h 1057987"/>
                <a:gd name="connsiteX0" fmla="*/ 0 w 528259"/>
                <a:gd name="connsiteY0" fmla="*/ 802489 h 1095125"/>
                <a:gd name="connsiteX1" fmla="*/ 8237 w 528259"/>
                <a:gd name="connsiteY1" fmla="*/ 24894 h 1095125"/>
                <a:gd name="connsiteX2" fmla="*/ 190272 w 528259"/>
                <a:gd name="connsiteY2" fmla="*/ 255470 h 1095125"/>
                <a:gd name="connsiteX3" fmla="*/ 427778 w 528259"/>
                <a:gd name="connsiteY3" fmla="*/ 599855 h 1095125"/>
                <a:gd name="connsiteX4" fmla="*/ 506144 w 528259"/>
                <a:gd name="connsiteY4" fmla="*/ 1095125 h 1095125"/>
                <a:gd name="connsiteX5" fmla="*/ 0 w 528259"/>
                <a:gd name="connsiteY5" fmla="*/ 802489 h 109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259" h="1095125">
                  <a:moveTo>
                    <a:pt x="0" y="802489"/>
                  </a:moveTo>
                  <a:cubicBezTo>
                    <a:pt x="2746" y="557543"/>
                    <a:pt x="5491" y="269840"/>
                    <a:pt x="8237" y="24894"/>
                  </a:cubicBezTo>
                  <a:cubicBezTo>
                    <a:pt x="30053" y="-58359"/>
                    <a:pt x="101814" y="79558"/>
                    <a:pt x="190272" y="255470"/>
                  </a:cubicBezTo>
                  <a:cubicBezTo>
                    <a:pt x="252279" y="354067"/>
                    <a:pt x="367680" y="463163"/>
                    <a:pt x="427778" y="599855"/>
                  </a:cubicBezTo>
                  <a:cubicBezTo>
                    <a:pt x="487876" y="736547"/>
                    <a:pt x="567544" y="1067290"/>
                    <a:pt x="506144" y="1095125"/>
                  </a:cubicBezTo>
                  <a:cubicBezTo>
                    <a:pt x="322524" y="1004081"/>
                    <a:pt x="183620" y="893533"/>
                    <a:pt x="0" y="80248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组 41"/>
            <p:cNvGrpSpPr>
              <a:grpSpLocks noChangeAspect="1"/>
            </p:cNvGrpSpPr>
            <p:nvPr/>
          </p:nvGrpSpPr>
          <p:grpSpPr>
            <a:xfrm>
              <a:off x="4252436" y="2154532"/>
              <a:ext cx="2206666" cy="1802651"/>
              <a:chOff x="3348525" y="3147583"/>
              <a:chExt cx="1779436" cy="1453642"/>
            </a:xfrm>
          </p:grpSpPr>
          <p:cxnSp>
            <p:nvCxnSpPr>
              <p:cNvPr id="43" name="直线连接符 42"/>
              <p:cNvCxnSpPr/>
              <p:nvPr/>
            </p:nvCxnSpPr>
            <p:spPr>
              <a:xfrm>
                <a:off x="3348525" y="3183775"/>
                <a:ext cx="743480" cy="374293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43"/>
              <p:cNvCxnSpPr/>
              <p:nvPr/>
            </p:nvCxnSpPr>
            <p:spPr>
              <a:xfrm flipV="1">
                <a:off x="4083623" y="3551971"/>
                <a:ext cx="8384" cy="1049254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44"/>
              <p:cNvCxnSpPr/>
              <p:nvPr/>
            </p:nvCxnSpPr>
            <p:spPr>
              <a:xfrm flipV="1">
                <a:off x="4083374" y="3147583"/>
                <a:ext cx="1044587" cy="426382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椭圆 45"/>
          <p:cNvSpPr/>
          <p:nvPr/>
        </p:nvSpPr>
        <p:spPr bwMode="auto">
          <a:xfrm>
            <a:off x="4354803" y="2960223"/>
            <a:ext cx="129051" cy="12905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983958"/>
      </p:ext>
    </p:extLst>
  </p:cSld>
  <p:clrMapOvr>
    <a:masterClrMapping/>
  </p:clrMapOvr>
  <p:transition advTm="379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48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25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25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25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25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主要工作</a:t>
            </a:r>
            <a:r>
              <a:rPr lang="en-US" altLang="zh-CN" dirty="0"/>
              <a:t>2</a:t>
            </a:r>
            <a:r>
              <a:rPr lang="zh-CN" altLang="en-US" dirty="0"/>
              <a:t>：实时系统资源</a:t>
            </a:r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8258D58-0B1E-4334-A779-67309FF767A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4762720"/>
      </p:ext>
    </p:extLst>
  </p:cSld>
  <p:clrMapOvr>
    <a:masterClrMapping/>
  </p:clrMapOvr>
  <p:transition advTm="866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69" y="1620870"/>
            <a:ext cx="6509198" cy="374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组 2"/>
          <p:cNvGrpSpPr/>
          <p:nvPr/>
        </p:nvGrpSpPr>
        <p:grpSpPr>
          <a:xfrm>
            <a:off x="1307724" y="2435784"/>
            <a:ext cx="6453159" cy="3048120"/>
            <a:chOff x="1307724" y="2435784"/>
            <a:chExt cx="6453159" cy="3048120"/>
          </a:xfrm>
        </p:grpSpPr>
        <p:grpSp>
          <p:nvGrpSpPr>
            <p:cNvPr id="38" name="组 13"/>
            <p:cNvGrpSpPr/>
            <p:nvPr/>
          </p:nvGrpSpPr>
          <p:grpSpPr>
            <a:xfrm>
              <a:off x="5301634" y="2453418"/>
              <a:ext cx="2427191" cy="461665"/>
              <a:chOff x="5301634" y="2453418"/>
              <a:chExt cx="2427191" cy="461665"/>
            </a:xfrm>
          </p:grpSpPr>
          <p:sp>
            <p:nvSpPr>
              <p:cNvPr id="59" name="同心圆 58"/>
              <p:cNvSpPr/>
              <p:nvPr/>
            </p:nvSpPr>
            <p:spPr bwMode="auto">
              <a:xfrm>
                <a:off x="5301634" y="2506336"/>
                <a:ext cx="376518" cy="376518"/>
              </a:xfrm>
              <a:prstGeom prst="donu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60" name="文本框 9"/>
              <p:cNvSpPr txBox="1"/>
              <p:nvPr/>
            </p:nvSpPr>
            <p:spPr>
              <a:xfrm>
                <a:off x="6303437" y="2453418"/>
                <a:ext cx="1425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姿态控制</a:t>
                </a:r>
                <a:endParaRPr lang="en-US" altLang="zh-CN" sz="2400" dirty="0"/>
              </a:p>
            </p:txBody>
          </p:sp>
          <p:cxnSp>
            <p:nvCxnSpPr>
              <p:cNvPr id="61" name="直线箭头连接符 11"/>
              <p:cNvCxnSpPr/>
              <p:nvPr/>
            </p:nvCxnSpPr>
            <p:spPr bwMode="auto">
              <a:xfrm flipH="1">
                <a:off x="5705046" y="2694595"/>
                <a:ext cx="64545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39" name="组 14"/>
            <p:cNvGrpSpPr/>
            <p:nvPr/>
          </p:nvGrpSpPr>
          <p:grpSpPr>
            <a:xfrm>
              <a:off x="1874757" y="2435784"/>
              <a:ext cx="2310269" cy="530448"/>
              <a:chOff x="6063709" y="467821"/>
              <a:chExt cx="2310269" cy="530448"/>
            </a:xfrm>
          </p:grpSpPr>
          <p:sp>
            <p:nvSpPr>
              <p:cNvPr id="56" name="同心圆 55"/>
              <p:cNvSpPr/>
              <p:nvPr/>
            </p:nvSpPr>
            <p:spPr bwMode="auto">
              <a:xfrm>
                <a:off x="7997460" y="467821"/>
                <a:ext cx="376518" cy="376518"/>
              </a:xfrm>
              <a:prstGeom prst="donu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57" name="文本框 16"/>
              <p:cNvSpPr txBox="1"/>
              <p:nvPr/>
            </p:nvSpPr>
            <p:spPr>
              <a:xfrm rot="1617525">
                <a:off x="6063709" y="536604"/>
                <a:ext cx="1425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电源管理</a:t>
                </a:r>
                <a:endParaRPr lang="en-US" sz="2400" dirty="0"/>
              </a:p>
            </p:txBody>
          </p:sp>
          <p:cxnSp>
            <p:nvCxnSpPr>
              <p:cNvPr id="58" name="直线箭头连接符 17"/>
              <p:cNvCxnSpPr/>
              <p:nvPr/>
            </p:nvCxnSpPr>
            <p:spPr bwMode="auto">
              <a:xfrm flipV="1">
                <a:off x="7059291" y="726631"/>
                <a:ext cx="871039" cy="1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0" name="组 20"/>
            <p:cNvGrpSpPr/>
            <p:nvPr/>
          </p:nvGrpSpPr>
          <p:grpSpPr>
            <a:xfrm>
              <a:off x="1307724" y="4059214"/>
              <a:ext cx="2378838" cy="649997"/>
              <a:chOff x="73958" y="1048432"/>
              <a:chExt cx="2378838" cy="649997"/>
            </a:xfrm>
          </p:grpSpPr>
          <p:sp>
            <p:nvSpPr>
              <p:cNvPr id="53" name="同心圆 52"/>
              <p:cNvSpPr/>
              <p:nvPr/>
            </p:nvSpPr>
            <p:spPr bwMode="auto">
              <a:xfrm rot="19900951">
                <a:off x="2076278" y="1048432"/>
                <a:ext cx="376518" cy="376518"/>
              </a:xfrm>
              <a:prstGeom prst="donu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54" name="文本框 22"/>
              <p:cNvSpPr txBox="1"/>
              <p:nvPr/>
            </p:nvSpPr>
            <p:spPr>
              <a:xfrm rot="43237">
                <a:off x="73958" y="1236764"/>
                <a:ext cx="1425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定位服务</a:t>
                </a:r>
                <a:endParaRPr lang="en-US" sz="2400" dirty="0"/>
              </a:p>
            </p:txBody>
          </p:sp>
          <p:cxnSp>
            <p:nvCxnSpPr>
              <p:cNvPr id="55" name="直线箭头连接符 23"/>
              <p:cNvCxnSpPr/>
              <p:nvPr/>
            </p:nvCxnSpPr>
            <p:spPr bwMode="auto">
              <a:xfrm flipV="1">
                <a:off x="1502193" y="1236691"/>
                <a:ext cx="669578" cy="20682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1" name="组 26"/>
            <p:cNvGrpSpPr/>
            <p:nvPr/>
          </p:nvGrpSpPr>
          <p:grpSpPr>
            <a:xfrm>
              <a:off x="4925116" y="3065473"/>
              <a:ext cx="2835767" cy="461665"/>
              <a:chOff x="5119890" y="1794493"/>
              <a:chExt cx="2835767" cy="461665"/>
            </a:xfrm>
          </p:grpSpPr>
          <p:sp>
            <p:nvSpPr>
              <p:cNvPr id="50" name="同心圆 49"/>
              <p:cNvSpPr/>
              <p:nvPr/>
            </p:nvSpPr>
            <p:spPr bwMode="auto">
              <a:xfrm>
                <a:off x="5119890" y="1847411"/>
                <a:ext cx="376518" cy="376518"/>
              </a:xfrm>
              <a:prstGeom prst="donu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51" name="文本框 28"/>
              <p:cNvSpPr txBox="1"/>
              <p:nvPr/>
            </p:nvSpPr>
            <p:spPr>
              <a:xfrm>
                <a:off x="6530269" y="1794493"/>
                <a:ext cx="1425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授时服务</a:t>
                </a:r>
                <a:endParaRPr lang="en-US" sz="2400" dirty="0"/>
              </a:p>
            </p:txBody>
          </p:sp>
          <p:cxnSp>
            <p:nvCxnSpPr>
              <p:cNvPr id="52" name="直线箭头连接符 29"/>
              <p:cNvCxnSpPr>
                <a:stCxn id="51" idx="1"/>
              </p:cNvCxnSpPr>
              <p:nvPr/>
            </p:nvCxnSpPr>
            <p:spPr bwMode="auto">
              <a:xfrm flipH="1">
                <a:off x="5523303" y="2025326"/>
                <a:ext cx="1006966" cy="1034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2" name="组 30"/>
            <p:cNvGrpSpPr/>
            <p:nvPr/>
          </p:nvGrpSpPr>
          <p:grpSpPr>
            <a:xfrm>
              <a:off x="3869302" y="3758293"/>
              <a:ext cx="1425388" cy="1725611"/>
              <a:chOff x="5076550" y="-522354"/>
              <a:chExt cx="1425388" cy="1725611"/>
            </a:xfrm>
          </p:grpSpPr>
          <p:sp>
            <p:nvSpPr>
              <p:cNvPr id="47" name="同心圆 46"/>
              <p:cNvSpPr/>
              <p:nvPr/>
            </p:nvSpPr>
            <p:spPr bwMode="auto">
              <a:xfrm>
                <a:off x="5607427" y="-522354"/>
                <a:ext cx="376518" cy="376518"/>
              </a:xfrm>
              <a:prstGeom prst="donut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8" name="文本框 32"/>
              <p:cNvSpPr txBox="1"/>
              <p:nvPr/>
            </p:nvSpPr>
            <p:spPr>
              <a:xfrm>
                <a:off x="5076550" y="741592"/>
                <a:ext cx="1425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短报文</a:t>
                </a:r>
                <a:endParaRPr lang="en-US" sz="2400" dirty="0"/>
              </a:p>
            </p:txBody>
          </p:sp>
          <p:cxnSp>
            <p:nvCxnSpPr>
              <p:cNvPr id="49" name="直线箭头连接符 33"/>
              <p:cNvCxnSpPr>
                <a:stCxn id="48" idx="0"/>
              </p:cNvCxnSpPr>
              <p:nvPr/>
            </p:nvCxnSpPr>
            <p:spPr bwMode="auto">
              <a:xfrm flipV="1">
                <a:off x="5789244" y="-126380"/>
                <a:ext cx="0" cy="86797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00" y="2887200"/>
            <a:ext cx="2121592" cy="199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997" y="2894460"/>
            <a:ext cx="2121592" cy="199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2511893"/>
      </p:ext>
    </p:extLst>
  </p:cSld>
  <p:clrMapOvr>
    <a:masterClrMapping/>
  </p:clrMapOvr>
  <p:transition advTm="33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实时系统计算资源需求分析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pSp>
        <p:nvGrpSpPr>
          <p:cNvPr id="94" name="组 93"/>
          <p:cNvGrpSpPr/>
          <p:nvPr/>
        </p:nvGrpSpPr>
        <p:grpSpPr>
          <a:xfrm>
            <a:off x="2306147" y="1762322"/>
            <a:ext cx="4158399" cy="2335544"/>
            <a:chOff x="2011679" y="2000858"/>
            <a:chExt cx="4158399" cy="2952920"/>
          </a:xfrm>
        </p:grpSpPr>
        <p:sp>
          <p:nvSpPr>
            <p:cNvPr id="72" name="任意形状 71"/>
            <p:cNvSpPr/>
            <p:nvPr/>
          </p:nvSpPr>
          <p:spPr bwMode="auto">
            <a:xfrm flipH="1">
              <a:off x="2629484" y="3752400"/>
              <a:ext cx="2958184" cy="1200260"/>
            </a:xfrm>
            <a:custGeom>
              <a:avLst/>
              <a:gdLst>
                <a:gd name="connsiteX0" fmla="*/ 0 w 2180492"/>
                <a:gd name="connsiteY0" fmla="*/ 0 h 1575582"/>
                <a:gd name="connsiteX1" fmla="*/ 1702191 w 2180492"/>
                <a:gd name="connsiteY1" fmla="*/ 689317 h 1575582"/>
                <a:gd name="connsiteX2" fmla="*/ 2180492 w 2180492"/>
                <a:gd name="connsiteY2" fmla="*/ 1575582 h 15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0492" h="1575582">
                  <a:moveTo>
                    <a:pt x="0" y="0"/>
                  </a:moveTo>
                  <a:cubicBezTo>
                    <a:pt x="669388" y="213360"/>
                    <a:pt x="1338776" y="426720"/>
                    <a:pt x="1702191" y="689317"/>
                  </a:cubicBezTo>
                  <a:cubicBezTo>
                    <a:pt x="2065606" y="951914"/>
                    <a:pt x="2180492" y="1575582"/>
                    <a:pt x="2180492" y="1575582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任意形状 73"/>
            <p:cNvSpPr/>
            <p:nvPr/>
          </p:nvSpPr>
          <p:spPr bwMode="auto">
            <a:xfrm>
              <a:off x="2447778" y="2700997"/>
              <a:ext cx="3175264" cy="2236763"/>
            </a:xfrm>
            <a:custGeom>
              <a:avLst/>
              <a:gdLst>
                <a:gd name="connsiteX0" fmla="*/ 0 w 1310388"/>
                <a:gd name="connsiteY0" fmla="*/ 0 h 2321169"/>
                <a:gd name="connsiteX1" fmla="*/ 1125416 w 1310388"/>
                <a:gd name="connsiteY1" fmla="*/ 1631852 h 2321169"/>
                <a:gd name="connsiteX2" fmla="*/ 1308296 w 1310388"/>
                <a:gd name="connsiteY2" fmla="*/ 2321169 h 232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0388" h="2321169">
                  <a:moveTo>
                    <a:pt x="0" y="0"/>
                  </a:moveTo>
                  <a:cubicBezTo>
                    <a:pt x="453683" y="622495"/>
                    <a:pt x="907367" y="1244990"/>
                    <a:pt x="1125416" y="1631852"/>
                  </a:cubicBezTo>
                  <a:cubicBezTo>
                    <a:pt x="1343465" y="2018714"/>
                    <a:pt x="1308296" y="2321169"/>
                    <a:pt x="1308296" y="2321169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任意形状 77"/>
            <p:cNvSpPr/>
            <p:nvPr/>
          </p:nvSpPr>
          <p:spPr bwMode="auto">
            <a:xfrm>
              <a:off x="4188512" y="2725586"/>
              <a:ext cx="1586930" cy="2209826"/>
            </a:xfrm>
            <a:custGeom>
              <a:avLst/>
              <a:gdLst>
                <a:gd name="connsiteX0" fmla="*/ 0 w 1310388"/>
                <a:gd name="connsiteY0" fmla="*/ 0 h 2321169"/>
                <a:gd name="connsiteX1" fmla="*/ 1125416 w 1310388"/>
                <a:gd name="connsiteY1" fmla="*/ 1631852 h 2321169"/>
                <a:gd name="connsiteX2" fmla="*/ 1308296 w 1310388"/>
                <a:gd name="connsiteY2" fmla="*/ 2321169 h 232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0388" h="2321169">
                  <a:moveTo>
                    <a:pt x="0" y="0"/>
                  </a:moveTo>
                  <a:cubicBezTo>
                    <a:pt x="453683" y="622495"/>
                    <a:pt x="907367" y="1244990"/>
                    <a:pt x="1125416" y="1631852"/>
                  </a:cubicBezTo>
                  <a:cubicBezTo>
                    <a:pt x="1343465" y="2018714"/>
                    <a:pt x="1308296" y="2321169"/>
                    <a:pt x="1308296" y="2321169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任意形状 78"/>
            <p:cNvSpPr/>
            <p:nvPr/>
          </p:nvSpPr>
          <p:spPr bwMode="auto">
            <a:xfrm flipH="1">
              <a:off x="5927842" y="2716069"/>
              <a:ext cx="242236" cy="2216995"/>
            </a:xfrm>
            <a:custGeom>
              <a:avLst/>
              <a:gdLst>
                <a:gd name="connsiteX0" fmla="*/ 0 w 1310388"/>
                <a:gd name="connsiteY0" fmla="*/ 0 h 2321169"/>
                <a:gd name="connsiteX1" fmla="*/ 1125416 w 1310388"/>
                <a:gd name="connsiteY1" fmla="*/ 1631852 h 2321169"/>
                <a:gd name="connsiteX2" fmla="*/ 1308296 w 1310388"/>
                <a:gd name="connsiteY2" fmla="*/ 2321169 h 232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0388" h="2321169">
                  <a:moveTo>
                    <a:pt x="0" y="0"/>
                  </a:moveTo>
                  <a:cubicBezTo>
                    <a:pt x="453683" y="622495"/>
                    <a:pt x="907367" y="1244990"/>
                    <a:pt x="1125416" y="1631852"/>
                  </a:cubicBezTo>
                  <a:cubicBezTo>
                    <a:pt x="1343465" y="2018714"/>
                    <a:pt x="1308296" y="2321169"/>
                    <a:pt x="1308296" y="2321169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任意形状 79"/>
            <p:cNvSpPr/>
            <p:nvPr/>
          </p:nvSpPr>
          <p:spPr bwMode="auto">
            <a:xfrm flipH="1">
              <a:off x="2814708" y="2020671"/>
              <a:ext cx="3077759" cy="2933107"/>
            </a:xfrm>
            <a:custGeom>
              <a:avLst/>
              <a:gdLst>
                <a:gd name="connsiteX0" fmla="*/ 0 w 2180492"/>
                <a:gd name="connsiteY0" fmla="*/ 0 h 1575582"/>
                <a:gd name="connsiteX1" fmla="*/ 1702191 w 2180492"/>
                <a:gd name="connsiteY1" fmla="*/ 689317 h 1575582"/>
                <a:gd name="connsiteX2" fmla="*/ 2180492 w 2180492"/>
                <a:gd name="connsiteY2" fmla="*/ 1575582 h 15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0492" h="1575582">
                  <a:moveTo>
                    <a:pt x="0" y="0"/>
                  </a:moveTo>
                  <a:cubicBezTo>
                    <a:pt x="669388" y="213360"/>
                    <a:pt x="1338776" y="426720"/>
                    <a:pt x="1702191" y="689317"/>
                  </a:cubicBezTo>
                  <a:cubicBezTo>
                    <a:pt x="2065606" y="951914"/>
                    <a:pt x="2180492" y="1575582"/>
                    <a:pt x="2180492" y="1575582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任意形状 80"/>
            <p:cNvSpPr/>
            <p:nvPr/>
          </p:nvSpPr>
          <p:spPr bwMode="auto">
            <a:xfrm flipH="1">
              <a:off x="2741044" y="2056528"/>
              <a:ext cx="1154713" cy="2880098"/>
            </a:xfrm>
            <a:custGeom>
              <a:avLst/>
              <a:gdLst>
                <a:gd name="connsiteX0" fmla="*/ 0 w 2180492"/>
                <a:gd name="connsiteY0" fmla="*/ 0 h 1575582"/>
                <a:gd name="connsiteX1" fmla="*/ 1702191 w 2180492"/>
                <a:gd name="connsiteY1" fmla="*/ 689317 h 1575582"/>
                <a:gd name="connsiteX2" fmla="*/ 2180492 w 2180492"/>
                <a:gd name="connsiteY2" fmla="*/ 1575582 h 15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0492" h="1575582">
                  <a:moveTo>
                    <a:pt x="0" y="0"/>
                  </a:moveTo>
                  <a:cubicBezTo>
                    <a:pt x="669388" y="213360"/>
                    <a:pt x="1338776" y="426720"/>
                    <a:pt x="1702191" y="689317"/>
                  </a:cubicBezTo>
                  <a:cubicBezTo>
                    <a:pt x="2065606" y="951914"/>
                    <a:pt x="2180492" y="1575582"/>
                    <a:pt x="2180492" y="1575582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任意形状 81"/>
            <p:cNvSpPr/>
            <p:nvPr/>
          </p:nvSpPr>
          <p:spPr bwMode="auto">
            <a:xfrm>
              <a:off x="2011679" y="2000858"/>
              <a:ext cx="544141" cy="2947488"/>
            </a:xfrm>
            <a:custGeom>
              <a:avLst/>
              <a:gdLst>
                <a:gd name="connsiteX0" fmla="*/ 0 w 2180492"/>
                <a:gd name="connsiteY0" fmla="*/ 0 h 1575582"/>
                <a:gd name="connsiteX1" fmla="*/ 1702191 w 2180492"/>
                <a:gd name="connsiteY1" fmla="*/ 689317 h 1575582"/>
                <a:gd name="connsiteX2" fmla="*/ 2180492 w 2180492"/>
                <a:gd name="connsiteY2" fmla="*/ 1575582 h 15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0492" h="1575582">
                  <a:moveTo>
                    <a:pt x="0" y="0"/>
                  </a:moveTo>
                  <a:cubicBezTo>
                    <a:pt x="669388" y="213360"/>
                    <a:pt x="1338776" y="426720"/>
                    <a:pt x="1702191" y="689317"/>
                  </a:cubicBezTo>
                  <a:cubicBezTo>
                    <a:pt x="2065606" y="951914"/>
                    <a:pt x="2180492" y="1575582"/>
                    <a:pt x="2180492" y="1575582"/>
                  </a:cubicBezTo>
                </a:path>
              </a:pathLst>
            </a:cu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直线箭头连接符 83"/>
            <p:cNvCxnSpPr>
              <a:stCxn id="57" idx="2"/>
              <a:endCxn id="72" idx="2"/>
            </p:cNvCxnSpPr>
            <p:nvPr/>
          </p:nvCxnSpPr>
          <p:spPr bwMode="auto">
            <a:xfrm flipH="1">
              <a:off x="2629484" y="3718799"/>
              <a:ext cx="99903" cy="1233861"/>
            </a:xfrm>
            <a:prstGeom prst="straightConnector1">
              <a:avLst/>
            </a:prstGeom>
            <a:noFill/>
            <a:ln w="222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3" name="AutoShape 2" descr="data:image/jpeg;base64,/9j/4AAQSkZJRgABAQAAAQABAAD/2wBDAAgGBgcGBQgHBwcJCQgKDBQNDAsLDBkSEw8UHRofHh0aHBwgJC4nICIsIxwcKDcpLDAxNDQ0Hyc5PTgyPC4zNDL/2wBDAQkJCQwLDBgNDRgyIRwhMjIyMjIyMjIyMjIyMjIyMjIyMjIyMjIyMjIyMjIyMjIyMjIyMjIyMjIyMjIyMjIyMjL/wAARCAH+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reET3KRrggtgCvVtH8A6Z9lSS+iErsMlQcYry/RR/wATizXHWZf517+q4iRQMHHNehOTjJWONQUtWYx8E+Gu1gMf75/xpp8EeGSQf7Px2P7w81uqvU08KM4KfQ0e0n3D2cexzw8DeG1JH2A5/wB80o8C+G+n2In/AIGa6Ap0PfvSjAOQcetHtJ9w9nHsYA8DeGhgfYcH1Dml/wCEJ8NZGLH6/Oa3QeefwNJyOBR7WfcPZR7GG3gfw1gf6Cf++zSDwJ4bXrYnr1Eh6VvYG3k/hQM9Ac5o9rPuHs49jDHgrw1uObAke8h/xoPgXwywGLJuevznit4KcA9T6+tSZGcgUe0n3YOnHsc9/wAIP4a24Fg318w05/BHhxlRTYkAdPnrdPJJPFAYHOck0/aT7i9nHsc+PA3hrJ/0Fj9XNOHgfw4mcWRzjtIa3gO3TNO7YHbvij2k+4ezj2Of/wCEF8NMcmxfn/poaVfA3hsE/wCgsV/66Gt8k8Y4zRuwPY8Ue0n3HyRME+CPDZ62TnH/AE0NNPgXwy3SyP8A38Nb5O4dDmjonPJNHtJ92HJHsYJ8C+GycCzYHv8AvDSjwN4bUr/oTEj/AKaGt7BJ6g0oXqeKPaT/AJhckexhDwP4by2LF8f9dDSf8IN4czj7G/HpIea3vu49cU9epBPXGKXtJ/zMOSPY50+BvDWP+PMnjqXPWgeA/DYbJsm/77NdCu05G3vnilPPU4HtR7WfdhyR7HOf8IL4b5/0N+OnzmkfwL4cHP2FjntvNdEw2547cGlwNoz1NP2s+7Dkj2OdHgjw8MbbF17Z8w0o8E+HQB/oUnHB/eGui4A5zTeoJBHNHtZ92HJHsc9/wg3hwjJsWGPSQ0q+B/DeQRYO3uZCK32UfnSIu3gnOOaPaT/mYckexgDwT4dUn/QG6dPMbil/4Qnw8GH+gtgDkFzzXQDABGD9aM5YkfXNHtZ92HJEwl8E+GwApsDz/wBNDQPBXh0McWRAHT94a2yTzxj0pV6E5570e0n/ADMOSPYxP+EM8O7smxO4dMyH/P8A+uo/+EK8ObjmxPP/AE0NdDtBGAeB1pCADxyc0e1n/Mxckexgf8IV4bHP2AnH/TQ80i+DPDg5+wcEd5Dit7yt/wAmSPp1p3lqE2jg80e1n/Mw5I9jnh4K8N5x/ZpH/bQ0p8E+HMDGnnnggOa6HYM+xpuCBwBnrR7Wf8zHyx7HPf8ACEeGlz/xLyCeh8w07/hDfDe7H2Bsd/nJNdAVDZ475pjIcg9l5p+1n/Mxcsexhjwb4bB2nT2HuXNA8JeGgSP7Ob2xIa3duXOPWk2ZbOTgUe0n/M/vDlj2ML/hD/DZOTYMPfeaRvBnhpv+Yfn23mt7ywASQDQFO3Ixk0e0n/Mw5Y9jA/4Q7wwpy2m4I/2zUn/CJeGidw07GP8AbI/rW2celIUHBBwetHtJ/wAzDlXYw/8AhDfDefm03GRnhz/jQfCPhsKB/Zxz7ua3QACO9NGGTHpR7Sfdhyx7GM3hDw0MAabgenmGlHhHw2vJ03g9t5rV5VhyKVgCcbRnpz0p88/5n94cq7GN/wAId4Z4B0xc8Anef8af/wAIj4aBK/2YpA4B3t/jWoW5wBz3OKcuPlBJJ746Cjnn/M/vHyrsZI8J+HAQf7MX/vtv8aUeF/Dec/2YpP8AvtWpn7w7fypCwB4xn+dHPP8Amf3hyrsZreGPDpjKjS0A6gbj/jSjwt4b25/spCPTc3+NX8Hd0PrUh2gEqpHGMGjnn/M/vFyx7GY3hbw8T/yCIRnoCx4H51J/wivhwwhW0iEA9wxBq4OVOARSo21cEkke9HNP+Z/ew5V2PLvEngZYdZk+wnEDjcFPO3OeM0V6BqspFynyqf3Y/maK6Y1G4q6OaUddzw/Q2J1mxBH/AC3X+de/dhg9ua8F0IbtbscYI89f5172IwpHIIwK4avxnbDYfGrNz29+9YHiXxvonhaVIr6Z/NYZEUYy1dGhB49a+fPihpd1F42uZJkZlmIaFj0K9sVElJ2US426ntfh3xVpfie2aXTrjfs4dHGGX8PStYjtjg1478JdFu7fXpLosyLHEyTxlSMHPA9/WvZckcY4zVuDja5N027ELKR3x60m7aMcVIQAT3pOBjtSARWDZBPGOlAIJwOQOlN+Xv17UbQewBoAkYcduPSk3YP4YFNUKR704gA4x9aAHDOME59hS4Gd2cc0d+Bn60uSTwAeaYhpyQDgZ9qX2/mKbuCDLHAzThljkHIoAXt7dRS9+BxRnjjoPegexx60AH8J4/GlGDwenUChScADBA5oH69KAFVADnk456U/AJJyckdqYGwOMnPc0u7t0NLUBdnzcnHHNG3j1xxRk9+OKac9jg0AOAJyMEZ9qA3GAOfWj+HBBBpq9x/k0CH4Ax1pu4g8gnnIoOduMAUgABOc8dqBjiSTk9DTABu7gmmsRkDJIpQSp4GfWmA4gZ+U0YGQN2PemEY9M5z0pcnbjGcHNFhD+cbSfqKTPUcH07UvfOeO9IyfMSAeP0pIBCDu46ZxzSKR+OOmKdjLDuO4NIRnuQD0pgCELwcnn604Y69frSdTzx64pB3HGKAAsQSfU07+AdueaQncQQPrSHO3g5GetAgU/KcfrSFyPf60AnjPTHSkJwA2evNMZJxkFenrnmm7wwz2HGKb06jr0p6jaxyc0rCGB/vNyDikPJHUgdRTsZ6//rpGXvjHGBTACODjk56UhJ6YOcdD2pMc9cUMeTyPYCmAhb34HtQTu4IyMUFCep+lG0hjg9RQAEAkENx9KUPtyRx1oGc8Hn09Kbgc8/WgBCPmHGO/Wl7HnnOadswd27caFXCnIwxoAjK7xjoR6UwZUbQOcZNTEjO4g7t1JuJOezUwIyT9KACcEgU7quccnilQFRnP1oAaoc5weO5pSWHbk9DSZ+bAB29acQx4x8vrTAa2CMc574pQoXIAOfem89M4NOBG4kHgUAYmsMBeKOc7B39zRUOt5F8oAziMfzNFdMNkc0tzyTQFzrdiBx+/X+de8Z+QZ5IHFeDeH2J16wH/AE3X+de9gblH05riqfGdkPhJYpB264/Kob7TbHUowl7aw3AU5AkQNg+1SKAnqfrUgIzyOaSBkUEENohSCJI1znaoxT9xbGM5p5HzZBBFNxyRx+FFwG5II47880EZGM59qcFHb8RTscev0oAixz0+lGO2Tn61L5TEcDimspXGfw44oC43gDnFAyF6cU7af8KUQnrTAZu49QPSlHLZOeaf5XC8cHqcU4R/whRx0z3oEMwM4xx9aFGTxhR0qTysd8HrS+URnnP4UXC5FgFeenpTuMZHWpFADA4PFKEWlcCPA49TxxUqLgY9/Wg+/Sl9M4+vek2AnTr39qQqGx79/SnHHGB7UbcjOO56UCEC4IGOfrS84Axx15FGCAT1GMUdM80AJg4weo9KMHbjjNKDjGe9Jz344z1oAaVGc84+lNwVUkdcZqXk9evHWg+mT9KLgQbB94jNOHIO0Ae1SAZz2zSleAec9c5607gR478dcCn4ycDilxz096UDv2zSuBGRjgnn6UuAACPyHenBSSMdexIpegJBwRRcCPbzk5OPemtGOcdKkJGCMYPrnrS8Z96LsRHtIPHPt60mM56DHYipsHBGMAUZ7YHvRcZBgt7e1KSSMBakAycdKUKQPTv0xTuIjzjjHNIF4A4/Gpdp9eDzjFJtyTnr70XAbgEYzkjpSYAPTr3pxVy4CnaBxtxTgCxHPHrSuBEV6Ejnv70jKDtAwc89KlC5IxyaUg9ew56U7gR+WMAnOR1pNqtzjmpAgxnqc/jQRycdxRcCMJlcngA9M9KTYA3tjFSgbR6j+lIxDDdgc0XERbcNgAEdKTZjn1/Sp+oAxke3Wk24GcDnP407jIdu3t9KCGGDjGRwRUxUh87TQVJBJx17UcwFYsUHXJH503kjnHH61Y8oN0H41GV4Pr71SaAZg+g9KOMgFeep9KVh0AAz1JpQemOvNMBmcEj19aCcoCMjqcUjDaeeQetIGz6YoCw3+LkAUoYbs4wo9qax/hp4J4AHy+ppgc/rqhr9SrMMxjjPuaKNcyL5fmUfux1HuaK6YfCjmlueR+Gif7fshtH+vXJ/GvfU25UZIB9q8D8NRkeIrA5/5bKK98U/L1H9a4qvxnXD4RxAAIAp42jGM59abkEDaOacDyOD06UhisoHHXv0pBz259aUnOOmfenKgzgnkfpQABMHOc/hSTTRWsZkkYKq9cmpTyAMiuC8Tam1zdtDGx8tOAP61z16/s436lwhzM17vxpZQSFI43f36VWPjyPBAtW9PvVyUcDOcVr2Ph+W5wQuPrWNGdSoVKMYmsPG2f8Al1B/Gj/hM5MZFoMHsG/+tSJ4SkAOWAGacfCcjNgOoHvXXyT7mXNEVfGzEc2eP+B04eNPS0P/AH3/APWoHhJunmrilPhNsDDj60cku4uePYRvGfP/AB6t7HfSDxqMnNofbDUp8JMR/rBnHpTk8IvjO9fY4o5Jdw5oif8ACaDHNp+tR/8ACYuW5gGM9jUy+EWPVhgds0reE3BxvGMDApcku4c0exGfGT4ytuMZ9aP+Ezfb/wAewI+tSjwlJjhxij/hEWIB3gD0o5Jdw54kQ8aMeRbZOexoHjRy3Nr+vSpR4TJJ+dePWlPhM4B3f/Xo5Jdw549iEeMz2tCePWg+MmB4tufr71YHhJsj94Bnnikbwg27iZd3X6Ucj7hzLsQHxqR8ptePXdTv+E0bp9lycdzUzeEA3WTJ+tJ/whwH/LUAnpRyPuHNHsRHxpjLG2I/4FSHxrnj7Ifz5qX/AIRAgkeYOnXNIPCAbIEp3D1PSnyPuHNHsR/8JuwI/wBGx/wLpTD44OB/o33exapv+EPz0kzgcUf8IcSufMHJo5H3Dmj2IP8AhOTnP2b9aX/hOH4/0fmph4M4OJV47Up8GAZ/eijkfcOaPYrnxxIoysHJ7ZpP+E4c/wDLsPz6VY/4Q5T0mBNJ/wAIfxkSdeueKPZvuHNHsQjxwwG4W4PbrSL43fg+QPzqwPBoyP3n+GaU+DMEASrkmjkfcOaPYgPjmQ4/0ZeKP+E4fJP2cY9KtL4OXGTKPpQ3g9enmDg0cnmHMuxWXxyV4FvjHoaX/hNywH+jc/71Tf8ACHKCf3gyO9KfB4/56DPf0o5PMOddiuPG8gPNuNv1o/4TdxnFtx/vVY/4Q9WA+cfjSHwbjGXAxRyeYuZdiD/hOPlP+i5/4FQPGzAj/RyR0PNWV8G5UN5q4PtSjwgynaJF6daOXzHzLsVx41bBP2UZ/wB7/wCtTB43YEZtR17N/wDWqx/wh2SR5igjvS/8IcNo+fNHI+4uaPYrf8JrJgj7N+tIfGsgGPsgxjruqyPBxPHmj1wab/whbZI81cfyo5X3HzLsRf8ACauR81qD+NH/AAmbDO2247ZapW8HMSCHXHY0Dwc/Pzrnp16U+R9w5l2Ij4zkAXFoOO4f/wCtQvjVipxaY7fe4/lUx8HMVA3j6DimjwbIwz5gA7Yo5H3FzLsQnxq4OGtgB/vGom8clQd1tn1+Y1ZbwXJ3fJNZmoeFrq2iZlG7I9M01CT2YOUexbh8f25OJbUqP9lq6Cw1Wy1eLNpKGI6qeGH4V45qcbW5ZGJBFUNM1640vUYpYpSu1s8Gp96D1Ksnse9sBg5GMU1CORnFQWd39vsbe7jb93MgYEdj3H51N95uoxWyd0RsNJDEY6U4HjIOKB05A4Hp1ppBPOfwxTACM9xSqAOAflpo+YgkHApyuPbOeppgc7rxC6gAIyR5Y/maKNeKm/Us6g+WOv1NFdMPhRyyWp5R4dLP4jsFB6zLXvCDJCn/APVXhXhsb/E1h8oDeaM4r3uIAIQa4qnxnZH4RQMHkYp4AxxyfWmqpJU5JFOztJ7fSkMQjPOeKXp1OPfFA4HHQ0pHOCDQAhb5G3ZwBk4rzO7/AHl2/fLGvTCNiMB1wa82xuvWz3Y15uP6HTQ6mto2mCVlZxx1rroUWCMIo46VQ0uEJbp8vUd60AMscYx3rrwySpqxlV+IN7EttyKXfLgZbntTMEtletSAN15/OugysAcnAJH9aXczAjIB9aUDk8fhR7A9DQAFn5OaaruOM8c8UEjGM0hbBxjg9aADeyLxnOaUSEkdfT6Uzcc8HA74p4YbiKAHCRiAu/pSeYQfvHrkmmnpnAH9abgkkcYPtRYCVpGODnFLvY/40zGPlGevUU45UYxzRYRIZjv4phkbBGcYpmNvPX8aTHfIwT1osgJPNY9+1LvYn71Rg++B6UpwB9aLDHCZ16EHjvTQ5IY4x06U0q2Q2e3ek46Y6+1FhD9x5689s0iytyMnP8qYuAeg5NKcgjpTsAolcc9qf5jcjccelRk84x+NJkg5HP1NFgHeYRkZp29jnPY0zGeo5pTgrz6cUAODsD16d6b5jgcZ96b0br2xwaB2YH/69FgJUmYHGfekaRjnJyaZkc85/CkY5IyePTNFkBKHYKCDgUjTMM4bkfpTeCOR25zTdgHFFkBI05GOpPpigzuDnPvUTY5Ht2pcYwf0osgJRO4UDOMik85/72fxqIsC5HYUYxx2oshEguHOcnr+tBnKHJ6io94Y8DntScHOD27UWQx4mZsndkGlM8jKcdfWoQADkmkJOPmHymnZATedJkfMeOaQzyBep9OtRgHFNOeO3tRZAWBcSFgd/FAuJNww2RUBzxg/hQq85B4osgJ/tMhyufrUgn3fK5yPrVTof503Jzg4zRyoNzifHujRrC91bpgdWArx65kxPgdc1754uOdAn3A7QMivn2b/AI+Tn1orK8UwpbtHv/gNzL4NsizEld4OfrXREYIwR+Nc54AQjwZaMMn7xPHTk10foce+etC2B7jcsfl+bmkySwUdBxUm04yOM9MUmznHfHHNMQzac47GhEAJOc+1O3YbkD5ePWnIm3Oee9MDl/EThdRUYx+7HAA9TRUXiXJ1QEDH7sdfqaK6ofCjmluea+Gcf8JFYld3+uHNe9IMjoM4rwbwwVk8T2OGJAlGc9694yFjXaOe5rhn8Z2R+Ekxg46H60u0YIyDQDkZ60dwc8UgFTGM9h1x2pSQSBx05IoQqD/SkDDIBAB9qAByTExAx8p6155CoNzz/eNehTH/AEdv90159BzcfjXmY/dHTh9mdnZjECc9ulWjwRg/XFVbL/UJ9KuDG7PAB4612Yb+GjOr8QD5Rnv2GKXJPXjjkYpowTzj3NKg9PTvW5kKW2jjJpwf5cdD+lMDNuzk9c80xt3IwR+FABu9BnPvSZPcD3zS88cAH8qXOOo5PSmIXkDHGPXFIvTHBzSH5ifzpwx0GM0AKcnkfSkG0Fc8k+lAPJoAyAPTvQAuSq8fSl7jjjr170hztHekJBUZP1oAX0JzRxuGDkUhOcDj0NGScY6Z6UwFIJbHGD6UgPc9+9HGTj8PrS56E0gA5PGefU0Fc55FI2MdceuaM8duOlMA4AGKb1I9KcT+VN3cnjoaBCke3fH1pAOcDjijAYk0vsD+lACA/QZ5pfvLxzg0uSSMnI9qOo4PfFACKMEk8U4YZO2RTcEnGeR2zR+XShgKcDnqaG6Z6H1zSqOc8nFNOBjn9KAF6AEdPWjIOT1pO49RQo45x70xB15JIFHQYzQfmABNNJyAB1oGIQMnoSPWlABHTBPvSIhGc8jr9aOeMdPWgBOj54P4U4c5LYo25IIPBNGDnnPtQA0gY5pCuRjP409l6YJOaYfcnHpTAUABAx65pDg8jn/GjOOM8jtijtj8s0gBcnDZHsBTW+YjPFOG4tjsPSg7s57dMelMAAAyD27UKATxwKRh68enPJoGdwBHH1oAwvFpxo8/AJCkjAr5/uMfaWPfdXv3i8Z0WcA4wuDXgVwMXLZ67qKvwodLdnv/AIAyfBVnjPIbOP8AeNb3fpxnFc78Pm3eDLUBgNu7p9a6X7qYA5PvSQno2Ip5KjpSsV3ZIyPrS54xUYA+9xTEOHll8gZPapAxLHIyQOaYBjnpmhTkcEAd6QHJeJSp1UFuT5Y6fU0VV8VDGrjKhv3Q5x7miu2Hwo5ZLU4DwsqjxJYYHPmDGPpXuyHC+4xivC/CigeKLEHP+s5Fe6KfkwR09q4KnxnZH4Ryjb8w7nmgcNz/AProXJXk8ChR82M4+tIZIGz0HH0p2CxH9aiyBnuc9qcpbzFGCAaBBISY5CePkP8AKvP4OLg/WvQZc+TJ2Ownn6eleeW7Fro/WvMx+6OrD7M7W0DGBAAfWrgwV54/pVO1ObdASRxyauAcbjwD612Yf4EZVfiEPQnsPWlJA7nj0pDg464pORwMH6VuZjgMKSeAOADTT3z0P6UHPfIPpSg54bgUxBjGPmyPamKxD46mnA5OaAcDjFACdcD+lOAyB83AoABY55oOR0PHTJoAMZHXmj65HNIMcZ5pcjI9KADIAOPWjGAcnil6ncfxNIeDzj3pgDLzxnBoPIB7Gk7jmjByM+npQAuQcn8MUuQTzSEY5Gc4pSOMUCDJI7ZpF7YHQUjNljxyelKPUflQMQDkZIwaX5Rk8HntSseQR9MUwnrnv1NADhk9aG6jnpzSZI6duOlKDn6igQYPOMYpoIHuOuacSCAe9JuyeAQevFACcAZHPpigdTxz3pckn2oONxzQAdD1OQOMUhGOvXNKD83A+lG4k444oACwB460cgheKQ9emM0YPXoKYC9RgHj3pAcY64zgUbsDJHf1oAJxzwaBA2cZGCBxTT069aGztIxxS/xDINAwbJxjr7U5id2BSK24DikbdjHUZxQAvP5Ug+bAVR9TS8Y9/pQRg5GePWgBpB475pGGTx2p23H1pSvy5747UANJwMHr7UgGRgfXFLgcYOQe1O5VflH40wI2OQCen60fefOe3ahiwzkflRnPA6igDA8Ygf2NOV7jivAbnH2l8ete/eLBu0abk4x+teA3H/Hw/bmir8KHS3Z778Pl/wCKMtCAP4v5mug7+lYHw/G7wbZYHZufxNdCwAyDkUkJ7sTgcDGTRkdM5pASpAA9jzTsHb3FMBwAB681IVxGTkYPHTmogACeSRTiQVcAg+/rSEcP4oiJ1fiXb+7HH4mimeKAz6vkSAfuwOfqaK7YP3Uc0r3OE8KEHxRYleMSdT9K9xOWGR6dK8N8I4PiexQdfM/pXuqDCYHHHIFcFT4zsj8IBifugUmTnoKdhsYP8qMArtpANXrzjrUqpuxzwD+dNRSy9cfWpY8/LkYJ/WgGNnIW3kwOdh/lXnlpj7X/AMCr0S5z9mlx02HH5V53Z/8AH1x13V5mO3R1YfZncWw/dxnNWyMAEDIqrbD9wnH8P41aUjng12Yf4EY1fiGDkknp2pcgHHPI6ikb5QD2NJjHGP1roMx55XnkCk6DK9utOwMjJPuKQ4zjsPxoENw23nHegjao6GjIyP5U1ic4PQUAOzgnrj0pOCccjFICQ3J47UZwfTtQA4ZHX9KUYx/OgsefekwTkhulACg5GTSEjce+e9IOeRjn9KQgevfk0wHBgRjkZPXFL0xkcUjdDg0hJIXPvSAf3ye1Nbk9MY/xoDDpyPXFOyeADz0xQA0EHvjFBOPl/AHNAOOSee/PSjp26+lMA7HHJI6UcZ+bApdwxye9BbI/rigQ0DGcDqOBmnY2gY/GkB54JFIw+YEHAPagYe4IB70ucZyPwFJuO/n86XGM5H60CAYAHPJ7U1hnGKfyWyTn0ppHGO46+9ADiQRketMxk8kYHGadgDPQ8Z/CmjGP60wFCnH4d6OmR2pN2G4GT2pASM+mM0AKenTv2pcA9R75NNGC5wfbFKQAc/yoAASB7HrSEdMjij1o38njtQAq4Hr19aD8zcelJ2z+tLuXnHIoACxzhvwxSt/tdBSDls8+1KQPTJ96AAkHjH1oB3AZyM/nRyeT+VA+bp0oAFxnOePSm78KB/SgHAIPHNCv94k0AJjGckc+1MTr0B9aUnvwfamq2Gz3PWmIw/FYP9iTem3pXgNzxdMMfxGvf/FThdHmxySpFfP9x/x9Nnruoq/CiqW7PoL4eqR4Nsm45DfzNb7A7j1rB+Hv/Im2OWzw3Hpya3pgcnOMGpQnuIOo4pxADdAe1RrgH0ApwxgKCDxk1QAyEAGlJwny5ApG6ZVh1oJ2oMEYpCOF8Ukf2x3/ANWP5mio/Frga1g8Hyh/M0V2w+FHO1qcR4MAPiywwDkOePXg17upZSpAIx156V4b4KT/AIqqywM/Oefwr3EA4wMGuCfxnXH4RRjdx2NKCeeRmmkdDziggA5IqRkisNoPFPQkMMjk1CGbbjGf6VKpUsB3PamILpj9klA4Ow/yrzuz/wCPz1+avQ7v/j0mB5+RsflXndl/x+f8Cry8dujqw+zO5t8NboCecVZztPpzxVa3AMa8kcVZI2jHau3D/AjGr8QhO4DIGaUYABPftSBcnI6ilXcB2PpXQZi4z3obAPOckUvGD8v60xsk9/8ACkIOeo6H0prEZHfPrTw20AdaQFc9Of50DGjC5zQOR1wKUpg8kYHqKQDjnvTAdgEn6dxSLzkZ4zRkHjHtn0ppPJA/CgQrH0znoOa53xzdy2XhO8lgmeGZCm1kODncO/0zXOeM7zxRHqs0Glrci2IVlaCPOOOeQM9c8VwmuXHiuXTli1V7tbZiSPPUqCQD3I56HiplexpGOzudz8MNVv8AU/7Ra8u5Zwuzb5rlsHnpn6V2uuXN5a6RO9hEJ7oLhF9Pf3xXgnh++8R2PmHQzcgEjesMe8EjpkYPvWjbeNPF0l4tot3NJMzFBEYwWJPGMYzmi/kU4Xd7m74f+JN/ZXxtNYjluVZtoIGHQ59O/wBK9djkWRFYhgGUEZGMV4Feaf4iTUIdVNrdtckiRZjb45B4OOnbvWlb+I/Gi3arO92NzDKtBjP4Yqkn2FKKeqPb8jHIIrM/4SHSN7odTtdyD5gZVGBVu2dntYmccsgJyMc49+led3HwslnkldtSjVWfPEZJx+dOxmrdSh418cXlrrixaXqO61MIx5Dgjdz1PPtXa+G/EVrN4fsZb6+gjupYd7B3Ck4YjPP0ryPxH4XXw9qb2ryvcfug6ug24JPGRz/k1uaT8PtS1rTINTfU0DSr8ofJIA4A/IUkjR8tjvvF3iSGw8OTzWl9El06AwFWBZhuxkDv0Ncz4B8ZXWoXUqavep5SRMUkmYLubK8ehxn681jaz4Ev9C0x9Ree1uPIbphiecAHHTgnP19awvCvha58QXc1vHcCIRJ5h3AkHJA7f54p2ElGx7sNTsyVH2yA7sFB5gy2elXexJIx7d681074a3djqVvcHUY3jilV8YIJAIPFek5/D0p2M3bocDr/AMTYdLv5bSCxe4eFirMz7RkccYrBT4vXYkw+mQiPPJDEnH59a7NPA2jPeXF1do1xJK5bDcKoP86q6r4B0iWwuhZRm0lePGY34bvgg9sgflQ0u5SlHsTeHPiFpPiCVbYhrW6Y4WOQ5DcdjXWjlOe/TFfMFnJHbXMqtHI0+QInR8bCDySMc8ZFfSWlzyT6RZySA75IUZiRzkikgnFJ6Gd4v8QSeG9IF9FAszmQR7WOByD6fSuDg+L9zLIF/suMnkuA5H5V0HxUOfCyJ2a4XJHbAauA8CapoWlC8GtWwmaRk8r90JMYz6/WhjilbY6NPixcs4H9lJ2/5aGrl18T5bdXYaYkgDbVdJTtz1I6c8H2qxH4t8GI7ubWOMoMZNqB6D0/zioj4p8DvCJGskwxIx9nUkn6dqfuh/26Uk+LU5chtKCrkAkOTj/PNel6fcG70+3uGG3zYlk2+mQDXgevXenXniY3GkwrDa7QFUqME4wTt6CvdND2rodiFIIECAnseBRtsKVjRU+uT7UmFGVx3px6dAR9aQk5HpQQKOuB+WaGJJIznHejOFyPx96AMH26mgA3HGzAOaaxIGQacSeoz1pmM/L0zQA373U47il788D1pANrZOKACVzxj1pgBOWO7imqnBHGKVmGecU0sc9vcUAYfikkaNPnptJrwG5A+1MM/wAVe++LGA0ecFTyvrXgV0f9LfHTdSq/Ch0t2fQnw/XHg6xII5B4x710EhG7qPrXP+AB/wAUfYEjHyt/Ot6ReTk4HTiktxS3Gbg2Rnt6U5R8hOPy4zTMAA/0pyEbMHoPeqAAWI5XHpTmHHzAkCkzhcjJJHancMgJ+90OTSEef+K4S2s9GP7sfzNFN8XTFNax1/djofc0V2wXuo53e5x3gc7fFVnlsZY/yr3FPmXPPvXiHggA+K7EY/iPB+le3j5cDA564rgqfxDrj8IcHjJz3o52DoRikU5B5FOHTO7GOnFSAqAc8cj2qZeAOlQ52HI6mpIgDjGP5UwFnJ8iXd/cOPTpXnNn/wAfnT+KvQ5/+PebLYBjb+Ved2JBvT6bq8zHfEjqw+zO8tV3QpnrgEc4qx2OAOKr2y5iTGenSrA+U5JH0rtofAjCp8Q0nGc4xTlIIABycdKRsknBGO1BUA5PFbECg4GM0hBznj8KM5GKXO3uT6GmAw4GDnp3pmcqcnBqQnd1PFMx8/GOvUUgEPXqOO55pwHy+/cUoBxxjH86RDkHJwKYC8dyRikUAsM4HNHB57fSnfdHPOR1oAQ4UdCcd68++Klwi6JbW2MtJNvHPoMf1rvmICEnrXjHj7xFc3/iA2tvM3kW0gVCp6uvcH8aUioK7Ot+GFqIfDs1xtAM03PHYDH5VwulIY/iXEsecrfHGD2DH09q9b8O2X9keGLOCfarrHvk7ck5IP514NPqMlr4ie7tGxJHMXRuuDnj60NpSKhrc9u8VeKLXw5Y/wAL3rr+6i/qfaua8E6p4k1LVjLJmaymbfI0inan+6fX2Fc9oPhjVPFt+L6+kl8gt+8nkOSfZa9Jn1vRvCslrpM5aBPKyrKmVHbnHc461S01ZLSSstTpMk5BHf0rPv8AWdO0+4jhvLuKB5QSokOMj61Zt7mG6tkmhcNFIoZWH8QxXi3xFvpNQ8WSQIWKwARIM9+/6k0tegoRuz0PXNW8JidBqgtpZJowyyeWWyuccMO3Bqh4p1Gez8IW114clMdnnbuQEMqdBj0Gf6VxnjaF9JmsbGPaANPjilUKDgg5Jz/veleieFrSK/8AAVlbSqTHLCykHnqzUxuySZneCNYj8R6DLpmqSLcz8l1cksyZ4yfXPoa6O20rR/D4muoIYLYFPncseF49TXJ+HfAV9pevrfNcpFHE52qBkuvv6ZFaPjW2g17w5NJZ3Ecs9oS4ETBjjowIH+eKb8hOzZ1FjqFtqUPn2kyywhiu4eo//XVo56da8g+F2uy2+pS6VMxMU2XjHo46/mB+gr2AD5eMketApKzOc8SeLLPw1NBHdQSsJQSWjAOBn0JFcLr/AMUjc2Mltp1m0TyqVMsjZIB9AK9D13wvYeIXia8abEa4ARsdfwrk9T+FWnmLFjcTJLyf3gDZ44A6Y57+9FvMcXHqcl4M8EXmr3MV9doYrMtnc2MuO+B/WvbLm5gsbWWdyFghQsfYDtXz1Y63rHg/W3iWR1KNtkgf7pH0/rXu1tJB4h8PJIVxDeQ/MoOMZHPP1pDmnucdrfjXwhrNm1rfm5MatuAVCMnGOx/nWDbyfDpg0oW+VgNo+9wfXj6VqeKvAmiaT4fvL6MXDSqoEe6TgMT9K898LxaR/abf21NJFbqu5SgzlsjgjByOtPVdRpJrQ6528BXO6Se5vjKSXcvuJcn39aljk8BXMhfzbmIFicCPAXIA/hGccdKjay+HzAbb+4RgeWwTu6dtv+c0+HT/AACqlF1O4Dkgq2Dlfp8v86afmJryYhtvAAk8wXd5GCxITBIH6V32k+JdEkS0sba4O9gscKleTjj8O3WuD/s7wVPct5msXTFmy24ck/XbXYaJ4H0ezlt9Qt5ZpSuJEYkYPTB6Ub9ROx2G7AIxSYOcLzikLZ6dPWjaGJ56DvSIFBywJ9aVjx+NC8ig54z26CgBGJ6g4HXFIAAck444FKD3xikYgkAdfegAYjocE44pACvTGKQEgDPr2o3cEHPNACHhuRnFNbGQBwSOmKdwS3YCkIB+Y0wMHxR82jzAj+E814Fc5+0ngda9/wDE5A0eb0INeAXHFwfY0qvwodPdn0J4AJ/4Q+x452H+ZrflI39c5/Guf8BHPhGwB7If51uz8SZNJbie4jDrj8T6UKo8vPGKjOWzg5GKVBsU4BwPSqAfuGF3dB2p56Z9eaYMswHTNKAMEZGenrSA8/8AGQ/4nnQn90vQe5oo8XKTrXAwPKGPzNFd0PhRyu1zk/BAk/4SuzDe5z68V7auM8Nkda8S8DnHiu0B5Azxn2r2wbc5z/8AWrzqn8Q7I/CKdoBwP0pTg4OMUmSFOBxS4I6YJPPFCAR+Wxg8c8HNTRndzg4xUQPODnHvUqdDt/nQA24B8ibPaIn9K8808ZvTx/FXolwP9GnJH/LNv5V51p3/AB+kDs1eZjviR1YfZneW2RGnIxj0qcqT1HeoICDEpI6AVZ5xkGu2h8CManxDN2TxkkdaX2I4ApCR0pxIC4HI71sZgBnHPOKRskDHUe1GfmB6UOQSOOlMBjBycAADvSgYwOOP0pABu65xTwOOlADQDxg0Zz2GR1pSTnA69waMBvpikAZ5HcUmeq84HNAIzjilIPQYz70wOE8eeL49MtJdPspCb6QYZh/yzBH86830Cxu7aQ69LpzXltbtllJwu7tn2B5r1PX/AANa61q6X3m+USR5y7fv49K6O2020trL7HDAiwKu3y8cEHrmkl1ZfMkrI8S1PVvEPi27ESeZ5btgQxDCj/H8ay9BtbGLXohqzmK3RwH3KWBIIyDjp3r3+10qxsE8u1to4h3ZRyfxrjdd+GkOo3813aXQhaQ7tjLxk+9OyT0GprY6WDW9EgtwtvqVksMYGAkqgAfTtXl3jDVYtc8Th7GcyqqrCu0feHOf5/rWq3woughP9owlt3I2nGPWug8M/D6HRr1by4uBPIg+VVGFB/HrVJa3YrxjsdZYWws9Mt7dEAEMKrj3Ary+18M38vjmKW9tZERrjzWYjcpx83Xoa9b2sBn8aTAK0k9bkJ2PH/isGGr242JjygdwXB9ME/h+tdj4E1Wyl8LWMIuIlkjUqyFwCDknv7c1Y8V+EU8SJG6yrFOgI3EZDDsPz/nXCN8LNYBOye3xjI+cj+lO2hV01ZnpWp+INP0/Tri4a8hJjUkKsg3E9gBXk3geC51TxWhSSRIwTJIVYjIHOOPXpV+P4U6vIf3tzbIMc5Yn8Old54S8Jw+HLV/3gkuZABI46YHQChLuF1FaGJpXw4ay1kah9v2JHIXjCL83XjNd3c3AtrWa4KkrGjPgHrgZqbnHJHHpUF3C1zZywgqpdSv3QfzB60XuQ23uYtr400G7XK6hEnONsp2HOPf+dJqXjLQtPt5JG1GCRlzhIW3MfbiuKvfhXcsc291GxySS+VGMdMAHnNUrf4V6szESz2yKT13E/wBKfKVaPc4m7aTWdcmuI0O6eUsFznkmvoLwxpr6T4fs7KVt0sSZbByASc4/WsTw54BsNEmW5nb7TcD7uR8qHsQPWuxI2kkAACjRaBKV9DN1vRodd0x7Od3VCwb5DjOK5c/C/SfIkiSaYbyCXIBYAdgce9d2fujHP401sMhRskMD/Ki7JucC3ws0h4lVLi6BUnJJBz+GKG+GGkq24Xdyueudv+Fc7e6P4og1GcWy37R+awVo2IyM9qiu9I8ZyQ4lN628YKB2OB9M1VmP5mFPY21r4qnt7FzLBHL5aGTBz257da99toRBbxx8DYoXjpwK8u8L/D+/+329zqEZigRt7AnLNj2/xr1gc54/OlIJMb9P1NO43Z5xmm9CAB1pxOcDNSSBxnrQGxnPANIeOO56UbMHk0AAI7mk4y3PFJwTwee5pwXhqAGjd9R0HNBIPPpxQO3NB5XJoAaThevNIpDLwaUrwOufWkyMd6AMLxOSdGnUdApx7V4Fc/8AH2x/2q9+8UDGizkH+HpXgNwf9JbP96ip8KHT3Z9DeAl2+ENPPA+Q9vet24UKwJOSf881ieBM/wDCI6dk87D/ADrdlADtx8vXiktxPcrhSWOTge1ICM5Uc0ZBNKDngcDv71QEgZvTJz3prHIIYc+9Jn5gR/On5wpI60AcB4r/AOQuu5gD5Q4Pbk0VD4xkT+3BuUZ8pen1NFdkPhRzS3OY8CEN4oskxhhuyfXivbMhenXuK8U8CA/8JTanvhjj8K9pVtwyOP51583+8Z1x+EeMlN3GfpQCSw+nXvQWye/50hGCO3pSGOU8Z65p8bckZ/pUat7Z/CpY+ckjGfbNPoJjLo/6HOcjPltnH0rz3Tubz/gVeg3efss42jAiY5/CvPtN/wCPzH+1Xl434kddD4Wd7AMxpyOnpUuSRg9Khg5jXA7VKxAfPIyeM13UPgRhU+IcQeCc80h6de1Lnn5gaD3ySRWxmJw3J5wKRhzz+FL/AAmlABXpQIYuBg8GncAjNJj5sZHPc0Z+hP0pgGO9J/EOM807djOOeetIQO557UDFwGJ5FN5wQe1LkgZ4pMZz9e9AgOccjPPFNz8p5/LtTm7UBRw3QfTrQMbg9xRnnJ6UgJzwOvpQQQeefqaAHBPmyPxpQw9M5pACBjPXpSEnIyOlMQ8fdyAOtNx82PTpSq20cDJPFKWGPrQA0A4579MU4nkD8KaG79TRyRnH4UCAjBOMc004/wAafnGD7Uw459OwpjF4Azz0pzEZxnGRnFMB/hXkUAHrwe1AgPJB7Ggj/Io2kng9O1Jx1LYGaAF74xyKXndwevFNDZOMZ+lO7dBk80AI3WgHp2J7mjnOOM9aB90jGTnpQA4pt5PPemkYwRkD1NO5BBwOO1Ln5QMUAM5A44GKULjk5pW6ZAx3pu7I+lADs9sfTmmhRgHrSrjnOPSn8D/69ADTy3A47ULnnNLngg8Uh5HtQA3Ix701iVOeacRgYA59aQgA4oAZnOCKNpIJHQc0pHzdfwowQeaAuBOR34FNyWI70pz/AJNIM5zQBi+KPl0W4x3Xmvn+44uW+tfQPiw40KfBPKkV8/XAxct/vUVfhQ6fxM+h/ArEeE9OwDzGRn8a3Jcknb2rC8D5/wCER03H/PM/zrclxk8Y9qSJe5CG4PH40oIHUcZpoGM56DmlBBIOMke1UMXGGOM4pW5HTijqxJ4GKGJCkg8UAeeeM1B10dARCo6e5oo8ZZGtryufJXOR7miu2C91HLJ6nOeBM/8ACUW3TIDH9K9pXCtweT6jOK8T8DOW8U2+R2Pava1Y9xnNedP4zsj8Ipzklh35oyG5JHrSYxuHOTSgbVyMDv0pDBc56HHQ4qZfv8knvzUWD97uOoqSLtnPP6UxMS6ObGft+7br9K880vm+x/tV6BeMfsNwQB/qmHp2rgNJyb7pxury8b8SOqhszvIeFXntUqH5vXio4zlVA9Kkz1GTXdQ+BGNT4hM5zznPqacOF9T70nBGT3oz0rYzHYzye9Mz2GOKkbO0AgH8MVER15xzQAp5x2pOBjP4UZxgjGaAxJxg4oAUnqc5oGBj5uT3pPm244/Gj7o6fiRTAUkqOufagHP1I9KAOOABj1pPujHWkAc5wSCc01sZAwOlA2ryeh7CmSOEhdzyACTz0oAdzt6f/Xpyg9h81VNP3/2ba+cS0pjBbPrjmnXk7WtlPOvJRSQCaYE7E4yABjmgH5cDJP0qo1vNujmjuHZgVDIx+Rh34HQ96tNzuALDIxkdRTEOHYdKUHgEYrJtg0moMYLmVoIgVcOcgv6Djt/WrV4ziNESQxvJIqbgecck498A0AXOcZB4pNw281mrFJa3Vsou5pFkYqUlIPG0nOcdeBVi5mMV1aRAkebIeQOwUnn8cUAWicD60gyQff3qtczlLq2iUH94zZHbaFP9cVJKzpCWij3yY+Vc4yaAJAAO360Zzx6/rVbTJ3ubFZ5AQXLEZOccnilup3iMcSf66UkKcZAA6kj/AD1pgWAefTvxSkYGScfhVDT7icyXMFyweSFwA4XG5SMjjt/9apblp2YQ25USMNxLjIUDvQIsAjtgHPWnENnJ/DNU7WaSSIpMo86JyjEDAPcEfgafLJK7iKF1V+pZhkKPpQBZB+bGRn0o7g1WspmuYC7gB1ZkbHTIOMioLiW5nuXt7ORE8vHmORuwT0AFMDRGckk849aUscDPPt7VVsXne3IulCyKxUkDhh6j61Bqd+bMQLEm53kCnAzhcgE/qPzosBobuMCmg4OOvc04+/UUgA5LdaAHqcA8dBSE54xy1Ck8ZHFB6/1pABwOO9NZuO1G7HOOnqaaxJGdv/1qAFfkgY60hHHGOetHTqfxpMkfNjnPFACD72B+FBH8RFKoAG4gcUhIyP5UAGM5OMD0oAyDjjNIx3DIPHShfc0AYvir/kBzjIxt718/3AxcsPRq+gvFaB9EnGcfLkj1r5+uf+PlvrRV+FDpbs+hPAwYeFdOJ6eWT+tbshIY5U8Vh+Bf+RU07P8AzzPb3rdkIBI/WkhPcgJ49Ce9AwRgnNOIBbg+lAIHOB6EetMBcKwyOoFNIOCP5mlAJ9loznoaYHnfjN2/t0fKo/crwPqaKi8bgHxBnP8AyyXp9TRXbD4Ucz3Of+H2G8UwZJxtb+Ve1q4x7DpXi3w9T/iqIipyAjV7KvTrkehrzZ6VGdcfhJcg5x+tBBOB1xRjjORRyT06elAwX2qVckZ61GoweD+NSR8HnGOtMRHejdYT9v3bfyrgdKwL0Y/vc1314R9huOCP3bfyrgdKCi89ctXl4340ddD4Wd0nEajpxUqbSOScew71EmfLXjHAxzUgzj0ruofAjCp8Q4qQuc+1A6g+lIF+lAXnOcVsZjm5xjA56etNOR+Pajdlj0oYk8jr6igAHC9c+1NPJ4zkUpGeM/nSAEnAGO1ACg4I3ZHvSOe3PFHOB0+tKCOB0555oAbnJPGPTPek2t1xxmpCCo7YNNyfpQAbR3Azmqmo5/s6eNH8t3QoD7ngfzq2SMY6gVXuIBdQbCSvzBgRjIIOR1pgTAbVXOSR0NI6hwUYAqwwQw6ioLe3lhYlrqSVeeHVev1AFF1bLdxhCzIUIZXQ4IPqKAKqK+n3lvCjs9tNuQRtyYyBnIPpxjHvVyW4SIxpIpzI21SPXBPP5VFBZeVMZpJpZ5AuFZyPlHfAAAp1zapdqiszIyMHRlOCDQBXihFtq22D5I5o2eRB03Ajn2zn9Kj1OGS6vbK3EjxYLyl0OGGBj/2ar1tbmLcXkMrseXcDP0GO1MubWSWZZI5zE6grnYDkfj+FMCpa27wa0waSSfNsDvkIynzdBgd/6VJe232vUoEW4mhaONnBjA74HOc/yqe3s/s7vK8rSzS43OwA4HQADoKkW2C3Tz5JZkCYPYDP+NAihawuutMJJ5ptlvnLgfLub2x/drRuXMdvIRj5VJ5OO1JHAEuZpwxLSBRg9BjP+Jpl7bvc27RLJsDcMcZyPSmAmnRfZ7C3h4JSNQSOnSm43am24f6uIBTnOck54/4CKsxqyRgM25h1OMZqvdWrzsHimaFwNpKAHI/GgBluhN1eXGDiRgF99ox/PNRwHfq14WIJRI0x6DBP8zVuOEQwpEhIRVwOearXNiZpHkimMTSLskYDJZe2PQ8nn3oAbppDi5nHSadmU56gYUfyp1qd17euD0dU5PQBQf8A2Y1aiijhiSKNcIowoqjPp0ks8pjuWjimwJVA649D2yODTETaUFayMoBAmkeQD2LH+lJpiAW80mCGknkYkjr8xA/QVciQJGFUBVGBwOgqlLZ3RlkWG7VIZSSylMsvrtPb8u9AF8FSgIIZfY1z19dB/truk7R7dkW2MkHb1IIHr/Kt0QeXamCEhBt2qQM4piW4gs1hQglU2gsOv1oTCxMjB4ww6EZozzkevrTIIzFbxozA7VAz9KdnLccYpAOyAcnNKCCv41G5yT7UZOcjpQFhQPmOenrTQCX7/wCNKThRk4pvcHH1oGOPORk4FISM4pCecg8ntS7sg4HWgAzz1470mf8A61B69Prilzg5xQIARjkcUD1HSkzgY/nShccE0AYnisg6Jccc7CRXgFwf9IJ75r37xUf+JPcDOBt9OleA3B3XLZ/vUVfhQ6W7PoTwQxPhXTdueISDn61uyYye+Kw/BAx4W07GP9Vn9a25Opz1PSkhPchHDN7+lO+boRj9aaAMGnLgg/NzVAAbkjikBDHdjGPU0vVsngUjjK8cexoA838aYGvfPjPlL29zRTPGysdf9P3K/wAzRXZD4Ucz3Mj4fybvE0WAowjdO9exjqMEmvHPh2oHieMk8BG617GDtPDfhXnT1qM7I/CPxxkd+tAycDbSgHrjNAyRnHSgB6FTnI57VIoOcYPPpTI8rknH1p6jBI9qBEF+wGn3B5/1bdfpXA6SM3g/3q72+GNPuf8ArmcflXB6T/x9j1zXl4340ddD4Wd5Hny19OKcePXrxmo1yUGOuOaeDgZFd9H4EYVPiDnPTNOzwR7801iD0A5pxOBgda2IE+7noTQT8o5oP3egHPGKOemeKBCbuBQTk5znNKc4z+VJgY56/SgYhJPBPH86OpApDyORxSl+MfrQIeTjIxkfypmwk5U/L6UAnPzHntQCOPWgBCCO2PrSqePalI3DJ6imEnOMdKYDuPXH4daQgk8jj6UnQjp9KDmgAPTPSjHAY80vbHU/ypN2cjGD70AKM59vTNGQWJPXpSZJ6H8KAcZJH1piActzxSkErz+lJkbs5z2xTvToKAEIwSSaRTwST+FOYDOR3ppG4/pQAZz3+tHekCgHigrk8Yz3pgBbjn8BSHJPtSquSTzkUjcADnBoELuGMfh9KRRg88ehFGAO3HvQMc+vrQA4YI9aUHIFNGcdOacAG2gdqAHHAGAcimt85xQQVBy2fpSA4APTNAC9Ocn6elJyDwBz70px1qNm5wOKBjjznmm5UBcUuMgU1gB070AB54H4Uh4B5zQO4AzSBcZIP4UAJ19MfWlHJoxkfKMA0AccHpQAHgn09qXryabnjHehRng9KAFyCcegp2OmOppoPAOOlPypbv0oEYniolNFuOmdp614Bcf8fB+te+eK5MaJPxjKkc14HPj7S2P71FX4UOl8TPoXwR/yK+nHBH7nGD35rZkAz6kE1j+CyT4V04jtDj9a2JFIOeAD2oQnuMIOAeM03lmAz+VLkAdOfagfrQApwBgEZ9BSE8cLyOuKUAkcdfegADjNNgeb+NcHXhlmU+SvH4miq/jyZ08R4Xj9yv8AM0V2w+FHM9zO+HfPieMjqY2r2D5h1x/jXkHw4yfEy4GB5bV7EDtJAJz7V5k/4jOyPwj1yVGTyOvFIrlv65NJk7fQDn60A/McfpQBKp6EkfSnBcE54+tMQfKeefSnL8xyScmqER3yZ065Gf8Almx6e1cJpAzdD/eruL850y54JxGa4fRyRdgf7VeVjfjR10PhZ3ILYXBxx6U4EjPzHOe1J/BnnGOmaF3A4HU9cV3UV7iMKnxC4O0HoM0uQzDoMUvQYGRSYyAB09a2IEyR16UEAZIPHaj0446UEgDHQH2oEHoM0ZBAxjNN+XjPTuKBxj1zx9KAHg+tN3ZJ4JxQSfem7SeTTAUnOOo9qRiARg47UZwfcVB9pDX32cr83lhwT3GcfpQMn6cgdPelDZOSMCokuY2nlgAGY8bj7kZAqvNfYuGihheYx4Mm0gBR+PU+1Ai9tJ5BOD7UhJzxzUNvcrNF5sZ4yRgjBBBwRioX1GPznUxuVjIV5BjapOP88UwLefX9aQHkg4pM7RhsYqgmqxtJGXtpkglfbHMwG05OB3yM0AaOcYwKTgdyfWmTTJBC0jybUUZJIqtBfrNcmJ4ZIXIygkH3x7f5zQIuAgMfY05Wznpn6VDJIsTIrDh32j2NPEwEpjA+YLnOOB7UwJOvb2po68HmqUuqW8cF1NIWVbZtsnHsD/WpftUbzpEucsm8EDjHvQBPnjtS+vpVNr9RcmFIZ3KkAlU+UEjPX8auI24dSAeORQAH5R3+lJktwDTW560h44JpgL3ycccUpYA9OfaoFu4XupbYPumjUMy+gNOknigKeawG9gi59T0oAm7nOc+9KOR/hUEs8UPl+Y4G9gig9yaWSZII2llYKijJagRMcknB4pB2BHSq9vdwXSF4XBxwcjBB+houLmG2QNK4UE4570DLOD0zTBw2cn0pkUsc0IkiYMh6EUx5o4tu9gNzBQD3JoAl5Xuc+9KeSDkfjSAknB5oyCSOQaQByBnpTSDng49aM89aBncP85oACD68UhORyaU4zmg9OOlADCeAAKeBlc9xTTxxyKegAXGeetMA3YOD+dJkk8HIpCwGaeq989OaQGJ4tLHQ5ycY246V4DP/AMfLf71e++LCDolxz27V4HNzcH606nwoKW7PoXwXn/hFNP2jjyufzrXc4JzjOP1rI8GKF8L6ec9Yen41ruBnHrQhPcZjC54GaA23vmkz2H6UgyMY/lQMkyzKGJ9hTcj8qFyQAfoAKXAGTjNAjy3x5GD4iBA6wqefqaKd45DP4iJLH/VL/M0V3w+FHM9yl8OufEQ29o2NewdDx1ryH4bKX8QsQfuxE164o3DPIx+teXP42dkfhF3Ag4BJpVwWzjFN+bvTskdQMdaBkmW28DIoBO7p+GelCkEdfwpwHzkjr7VRJBqBC6ZcjGMRmuI0bBuwfeu21PJ0q4ODjYa4vRP+PxfTdXlYz40dlD4WdvxgZ4460Dp26+tOPKDPQikIKjHGD3ruo/AjnqfEKSD7YoBIXBwMGmDoCOnajJbsM1sQLwR6etOByOSabxnnp6Cj7o6ZAoARgfx+tJnDZ5z9acw7Y4NNHHFACg5xzSkk8A5Ao+hye1J7gDNMAHXPtzVC7Ihnt7gqWw/ln2DY5/MCr3IORxUN1bJewyQTcxuMNQBX0tPMtWuCMG4cy8jnB+7+gFQWlzHbR30kz42XDFzg98Yz+GPyrURAiBF4VRgAdhVG501Z5zKk0sTsu1yhGGHuCDQAzTDmS+kU5je5YqR7AA/qDUVo6R6VePIcHzJmk9vmP9MVd0+z+x2iW+4NsOFIHbP86ZNptvLI8jhxvIZ1DYViO5FMCzBhrdFcc7ACD9Oaq3MIupooApEUTB2IGBkHIFW3TzImUMULDG4dRUFvatABH9okZV5ywGT9TigQzUrV7qxkjiIEgwy7uhIIOD+VZklzdS6vpiy2hi2s5YlgT90jjHbnrW5cQi4t3iLMu4EZU4I+lVLaw8mfzZZpZ5QpRWkxwPoB7CgLkl66fZZDIcADIPoR0/Wm6US0DlzuuGYtMAfut6fgMVNParO8RZvljbdgdCe2abFaLDdyXEZI8xQHXsSO/wBaYGNqqK19NYuAyXxjwM84AO44+ij86m0K4NymWC5ghSIkcndjLf04rTlsopdQju2GZIkZF/GmWdjHYLMIh/rZGkP1NAFO3e6Gpaj5CQlfMX77EHOxfQHitVN20Fh83sazzY3Ud1PNBdKizMGKtFuwQAPUelaUauI8SMGfuQMUCY31JpHOF3Z4ApxBzjHToaiuYzNA6BtpZcZxnFAHPafdQfbI7zzlEkzOkit1wT8g/DA/Or2u2rXlpbxxuVk80MpHqqk/0q7cWazWhiTapBBQ46EHIp8tt57wsWI8pt/14Ix+tO4GLLcjUbmylQZSJ487jzubtj1AH61pagxN1YxE5jeU5HrhSRSrpdvHtEYwBN5x9S1S3tsbqJNrmORGDI4HQ07gQxKF1q42rhWhQkgd8n+lLIS2qxbxkLExGR3JA/z9amtrdoneWRt8shGewGOgFJdWsksqTQSeXKoI5GQQfagCvp6tHLeRDHlrN8oHQZAJ/U03VAAIZFJSQyxpuz23A4q1Z23kQ7S5ZiSzsf4m71X1O3ubqONbfyxiQOd5PY5pXAunPXd+FKpIJJ54pqA7AGxnuKcSQRjGKQAOcHFHJwDSEg8fjThg4NACDAJ5/CkPAJNOJ7YpCFPegBBx9KUYVcdfejrxnpSn5j2x7UANHBPTFHzAE5pAfmxTm5Xk8UAYXith/YkwPHy14NOMXB/3q928Xf8AIElI5yOK8Hl/15+tOp8KCluz6J8G8+F9Nz08nB/OtWcfvDg55rI8H8eGNOBP/LHjH1rVcgOece2KELqMGC+KOcHHP1oHJIHAoB68dDQMEJDcdemacxAGOnrRgHDdOe5prDLH3980CPMPHMwHiHCkgCFe3uaKZ45Q/wDCRHB48pev1NFd0PhRzPci+GgP/CRsCP8Alka9cPGNowK8l+GY/wCKikHP+qNesDrhgfwry5P94ztj8IobO3JP0p2ecds9KZnjpx0p6jHXOPamBLgHp2pBkZzyaAQEAPf1oQAk8fNimIh1Ek6VcnjHlnvXF6HzdD/erstTJGk3atn/AFZrjdEH+kjB715eM+NHXR+E7hjgDjtSYOO2M8kUgION1Kw3cA4Hv2ruo/AjnqfENxk5/CnjpgdPem4A/ix9aUdz7dq1IEIyRjoaCDgcUc8AUoOAfTtimAm3HcD1ozjnrmjIz60g4YgDII6kUAOIPUjjtSbRnOcUo5OMfhSdMjH4UwG8880oAJPenDvkUmMdSSO1CAOP1puOOn5ilJ68fSlxhQT164oEJnJyOtIenf60BgRjHNU31FVnkiiglmEf+sdcYX25PJ+lAy6BjIzgim7h19ahW7jaza5iIZNhfI7gCk+1K1qs6oxDKGAHXmmImVhuyB0pSMnPJ9KgurlLS3eeQ4jTBb2GcZ/WiW7WJoAMt5z7FI+hP9KALK4yMn8KRhliM89vel5PBx60Hpnr9aBB/DyOfWk5PNQXF5Fa7AwZnb7qIuSfXilt7hbmJZozlD2I/Q+lMCcngfqBSkEKRVWe+gt54opG2vI21VHPP+FT7g3HagAGS2eetBwWIpASCQeR2pDjntQAnVj604HA65qrDdw3DSrE4YxNsfHY1MG2pliAB19qAJcjPJ+uKOoqC3uIruDzYGDoScMO5Bpk96lsVVklJP8AzzjLfypgWtwxkg01mz7ccVHb3EVxH5iMSmcYwQfxqUkZ4HFADe38qQjnPQ07OD24oHI4NIBhOfel65wKU8nrSYw3BzQApAPGaQDuaViAoI/lTdxOR2oAVsAd6BtXqKX9KaMgZ9aAEBwacCAD/Q0EAjnH4UhwcD0HagAIGTg80mQO9L0GecetIMAYz1oAxPFh/wCJJcfL/CT+NeCTHNwT/tV7t4tYDRpsk42nNeEzDFwfrRV+FDpbs+ifB+P+EY04f9MBWpJ1PHesrwe27wxp3y9IABWpJw/U9aa2Je4zgDv9KQfLwePehySc9aU8sACCaQw3c4yPyoyASOh7HHWl7+tAcgY7UxHlXjzd/wAJIdxyfJX37mijx0xXxGQcE+Uvf3NFdsPhRzvcd8NNh12QZyfKNeqkZ6ZHtXk/wyXbrs2f+eRxXq5Bz8ua8yT/AHjOyPwjjkjCjPfilQheMEH3puCCQTj3HenKQByOf1pgS4HBOPbNAXB3fypAQAOKVXySB6d6YivqmP7IuvXYa47Qhi5X/err9V/5BF0B02GuQ0PP2kema8rG/GjrofCdqTlhwKUnPQZ9eKa56A+lA6gnOMduK76PwIwqfEO+6CT+dJztPP4UdyO1J3rUzHL+X1poJz05pc/LnoBTSMnPXvQA5ug9f0oJBA4pvXj9ad+OOKYChgTnOM0h57dKMAtycijk/SgBVwCM8UjDgc5o24DZIFIOwPUd6AFA44puTu6HBpT1wOlIDxzxTENYZXrVDSQRaMGGJfNfzO5zuJ/wrQY59PwqhJpyNM7xyyQrIQ0ioQN/6ZH4UDH3AT7BMiEIvlsBjtxVGSK/fTVQTW7oyKDlGBxx3zWm9ujwNCRhGUoQPQiklto5bUwDKrgAY7YoC5V1aKOawjilK7TNGCD3+YcVSAaG6sbN23PDPlDzkptbH+H4Vr3NqLhEVj91w/4g5FRy2EM19BdMMSw52sO+RjFMLlzJAH8qUNgEGk7Y7il4J5NAiluR9XYFfnWEFT9W5/pRZI6mcNjaZmK49Dz/AI067szcSpLDMYZkBG5QDweowakghEEQjyTgdT1J9adwKepqonsWCgsbhefUYPFaPIPIqneWMlzJA8c3l+U4fG3OT/k1cOe/p1oAaeCfrSMuRg85pR0HFIxIwfyoAz9PihhvL5IkVfnTKgdPlFXpUSVCjqCp6giqttazQXlzNJKjJMQ20L0IGOv0q23KnBwccGgCjoyeXYBegMshAPYbzU92XeB0hZVlK8Z7Uywt5ra38mV0cgkgqCOpz3+tNuoJmnSe3ZFlUFCGBIIP0piDTZxLCyeX5bRMUeNTnBHv+tXgT0yAMVVtLY26uXcNLI252AwCelWOmMfrSAdwR160p+Qc9aaQD0NBZcZ6kd80AJkg45oJxSnjqRQMmgBRtOPlz+NL04PFIBhjSYIznigBOpBPSnkAHGetIBnqaToeAOKADgDA/Km8A/pTsjPQA00/eHtQApIK4z+FJkDHAzTcEvjtTsgYzQBz/i1c6LNk4wK8Jl5uD6Zr3bxeD/Ys2D1FeEy/6/j+9RV+FDpbs+h/B/y+GLAbc5hBrVkA3YABxz1rL8Ignwxp3/XAda05M7zgU0T1IwSoyB+FKOcY49qTqcE8+lKTgf8A16QwwQDg9KTcN3f3pRgA9aFBwTnimB5V47x/wkZz/wA8l/maKb46OfEZ+Yf6peg9zRXbHZHM9yb4aDOuz8Y/dH+deqbgT6+9eV/DMf8AE6uBjgRdfxr1NSAOOCexry5fxGdkfhHd+M0q8cnNIoKn2oBIAweD60wJMksCRgH1NOAz1H403IPDE8cGnrwDwcDvVCKur4Gj3WM52YOa5LQR/pIzg/NXW6vg6NdHnlP6iuR0Qf6QPr2rysZ/ER10PhOzfAYEjtSZVgKJOBk9aaPoMV30fgRhU+Ifk9sYFHQDn8abjsMZpd27j9K1uRYDnvge4oJ5/SlPXnim/wAJ780AOB9SBj0pCckjpSfeOAaD1x/WgQuccYJ5pSQO2MVGehPbPWnenvRcLCjDMOQKU+vUimHqdtHDd/wpgPzuUe1NxgdMijnnHTvSgn0oATHJ4x3pDz82eaUBi34daaemDg+3pTABz0pWxxz1pFPIxgetIcY6ZNADs9AKXHHpmkPTrS44696YhBx9KXPPJ4pSMUwHnABoAUkYyDj6UEjdg/hxS5AOM0nfmgAycZHFJ1680vGPWgdOnNMQh5UADimjj8KUHnGc9qDzkE8UDEbk8kigDB6c0bcnI4pWyqdQeetIBpAPSg85NAwCSBSZODjvQIXlu2KVuFBB5pAcHJIHtSdWznimA4Hrzx60ZBPTA9qau3dxyKUgetACnHfPWlUjIxzSD19KAOPpQAvJYmhjyQTzTT0yCQKUAkdeaAFJyOaZkk5BpSx9qQY9enegAxx1P+FIAQenHY0ZGAKUtwAaAE75OKUqQRikC5zTuFyAeaAOf8XHbo0vQfKcfWvCZf8Aj4/GvdPGIzo03zcBfSvCpebk/wC9RV+FDp7s+h/CQJ8NaaBz+5H8605PvHruFZfhBwfDen7Tg+SOfStKUgsafQT3E69fWkzyS1NyRxjrSqOAP50gHAnvStIQuOOlJyGzk/0oOMdaYjybxy3/ABURGcful4/E0UeOv+RkbHTyl/maK7YvRGD3LPwxk/4nF02Mjyf616nnPOAB6V5d8MMHVronH+p7fWvUgpPevLl/EZ2R+FAOen4mlAOfpTQMkrke9LknAFMB6uQenHSpFPBxg/Wo9vHHPPftUgxtwMEY/GmhMrayMaPc9Mbe1cjonFyPrXW6ycaLcnH8P9a5TQxm6XPTNeVjP4iOqj8B2D4yOnSmjBPAp7kcAkdKjwM8Ejiu+j8CMJ7j8fL70q8HC/XimDI449cUdOlbGY8gHA70hUD7pPNNzk8n8aUY45560DExkE8ZpRnue1IR2HSk6/hQIPl6/lS87fakGeMAcmjqck4FAwBGcfrTSR3P5mh2CsTngd65OGS48V3s+2d4dLhbZ+7OGlPrn0oA6xJFZtoYHHYU8Hnkc1hDwxp0cqSwpJE6kHKSnn60298Sx2zypBaXF2YeJTEvyr9TTC3Y38k9+aMAHJP4VnWurW11pQ1BcrCVLHcORjrVbTvEUOqSoLe2uSjdZGXCj8aLAbPVs9/yoPAGDWPeeIrSzuJIhHPN5YzKYU3eWPercWowS2K3YkAgZN4ZuMCgVi6SOvT6mgOG5VgR7c1y914ttY4HYQXIQqdkzR/Kxxxg1c8KWzQaNHJKWMs5MjFuoJphY3d+3NNDDOOM1n6xfDT9JurknDKh2c4+boK41v7RtbKylh1W4kv7kjdAW3cHnp2poVj0PPHX8qCTgZ/GqFjqUU9zLZhg11bqPNUDgEipob+3uLua3jYl4ceZxwCe2fWgCwWGKM8Z7UcCm54IAoAMc5xxS44OetDZYccU08ZFACgjFGTkcYBpq8U7IzlaABsjvx24pPQ46d6Gyx5AwKb64OAKADPHPenL93BHFNwuPw4pQT780CFK8nnGKRenPFBYYJzzS5yPegYoPegAn0poXLehpWOGHGBTAUjqCfpSE47UhYlvShcYxk0CFPI9qF4AzyKGGOO1MyegPNIYpBJ9BQSTgDtRuKccf40mO+eDQIVMrmndzyMUg5FGcgZ7UwOc8YkDRZeeSK8RxGbhvMYjrjA717X4xUNpMpPQD868Rk/1/PrRV+FDpbs+hPCXPhzTznjyQOlakhw4AFZ3hM7fDOnnqPIHFX3+8SRk0+guown58AA4pScYPB47UiqBk55pO4yeKQEg6E/lzTCQVII60Z6gA0MDgtwKYWPKvHKr/wAJEeP+WS/zNFJ43wfEGSefKX+Zorsj8KOZ7lv4Yj/ibXRY4JiH869Rzg7Sa8w+GC51S6z2iz0969QB65H44rzJfxGdkfhQuF59aVORwcmms3GBwfpSrnnBpjHMedvNPAwMA9qYG3EZPTgHFPzzgdqYinrWBo05H93+tcxoXNyuema6jXM/2NP14H9a5bQzi5X615OM/iI66PwHXy4B3ZBFMHTGafJg8Yxmo+n4130fgRhU3FBI6Ej3pRnOT0oHToMUCtjMdjPJ7UnOcmkwfvH1ox/F0FMAz6YpDkDOacSMYFM56HrSAXPqOaAe3FB5bjrS5wfu9KAKGs+aNIvDbgmUwtsCjnOK5vwfrFhb6EkE1xFBPGzeYrkKTz15rsupxWdLommzz+fJZQs55LFB1pjWxBeanHNo13d2L+YY0bayjIJA7Vh6ZqdpZeE1WF1kvJVOI15ZpG9RXYRQRRxeUiqEA4UDj8qrQ6VY20xlhtYo5D1ZVoFocxd2stjoNhogkBlupNrkc4GcmunWFbHTWjgQKI4ztH0FTNaQvOkzRKZU4ViOR9Kl2gAKRQFzgdDsHu9Nlk/tloTcswliwvLHjvV3XoUsrTSNKaTbbNIFkcnGVHr+ddH/AGNpy3HnCzhEm7cGA7+tSXen22oRiO6hWRAcgH1p3HfU5rWby21CW00OzkRg7jzNnIVRXWxReVEiAYCgAfSqkGlWNrIjw20aOi7VYDkCrucjHamScv4qkS+vbDSWkVElkEkpJx8o7ZrP0+3is/F4h0uQyw7CZyx3BD9fyrqbzR9P1CTzLq2SV8Yyc1Jb2Nrp8DpZ2qx4BO1B940Dvocf9tltfGGrQ2qk3VyUSNQOnHLH6V1+mabHptoI8lpGO6Rz1ZvWqWlaObe4m1O6wb245bH/ACzH90VsNuzkn86YmOByeaDgcDgGkLYFGOM9/wCVAg6DPWmnOM5pSQRzmmk980gBSAcmncZzkU0nBoOMZ6UwFYYOe9Nzk4xSq5I/xpB97igAyOgHNO3e2cdKQ7eppcgDpn0oAaeo4pc04sNmaZnHHrQA4NluvSlLg54xTFyOaDhRx+tAh3y/xCgZ5IpM/L70ueAq0ALkk5xj1oOATTTndycCg5NAAcYJIJ+tIOPxoORzSqQRk80AOB4prYzkYoY4zg5o6DOaYHM+MyRosuMcjrXiMg/f5969s8ZjOkS/NkYzXicn/Hx070VNkOluz6F8KLnw3p/p5AIrRcZbB7VQ8IgDw1Yk9fJGAa0GID/Mehzin0F1GkqSeeBTGZfSlIB5A4pD1wcZ9qQDTnJ65+vSnsCVwCabuy5GfvUuQh68mgDyPx0T/wAJGwBP+qX+Zoo8crnxI555jXp+NFdsdkc7Rr/DEn+1Lw5wPKH869ODYGD3rzD4Yc6heFegiHNemBsDnH415b+NnZH4RTyOwFPQ4OP1qPcD0NO4z+ppiJo8YOaUgjAP5etRp14/nUv3hkjmqAo638uj3HXoP51zOhj/AEpeO9dLrg/4k0/4fzrmtE/4+B1615OM/iI66PwHXSHDDBFR4yQOn1pzt82TxiozljkDr0rvpfAjCfxChiW25pcfhTduOSSDS85rUgevIJz1pPQdaaOT1FOycc0xC/xc9aO3PB9RTRyMtyaefmCgjGKAIwc8nr3pe2M5pdu1uPzo5B5FMAB4ByBSHHrRkV5L4l8WanH4kuYbG+kWCN9iqvTjg/rmjqNJs9bBAGCcikIx+dUdHMp0e1Nw7POYwXLdckVYu7iKztZbiVtscaFyT6UPQRKTg5HX1pAwC89a8gu/Huu6xqRtNKxEsj7Ywq5Y/jV64bxxptq91cTuUjXLHKnA+lF13HyM9Rz9KO+c1514T8Z399qSWOoFZPMztfoQcZqz4q8bS6deNYWCr5qcSSMM4PoKdhWex3u4cGmkgnFea21x42v7cXMUuImG5cqo3fSsyDx3rmm6h9nv9s4VsMjLg/pQrX3DlZ68oAHX60EjGODXEeLfF8+k6PZz2QCT3I3gOM4XHpXL6b8SdXe6T7X5TRZ5ATFMSi2rnr+ecnp6UZBUdKwta1wWPht9SiKFmQGPPQk1heGPF15qpuHvFiW2t497SKMY/wA80BbS53WQD6+tLuwOD25ryXUfibqMt80WmQIsYbC713M3vTF8beK882qnI/54mnp3HyyPWd2MYNLkZBJ4rzjRPFXiK81e3trq0RYncKx8sjb685q14i+IcelXjWlnCLiVDh2J+UH0ot2FZne43d6aTtPNeUL8RvEBIZLOIKT/AM8yf610XhrxTrGtakYLu0jjhRdzsFII9BRbzCzO1z129KcGCqSTXBeI/iLDpd+1naW3nunDktgA+lZLeM/FJhW5GmAQ4yCY2IIo26gk2eo7scjODS78ds15novxNa4u0ttQtlTcwUPGeB9RWz4t8a/8I5LFFHAJ3kXcQWxgUWYrHafLjlvpTCMHPYV51ofxNhv9Qjt7u0EAkO0OrZwe1dR4m8Sx+H9MF06eazMFRM4yadgs0b4POcUp57VzPhLxM/iSGWU2vlJGcD5s5NdKSM4BI9qAHYJAI7U3jrzQD2obhvWkAIOuTQSaMjGSKQsGFAh275eaUAHioycEHsKUNyG6An8qAFJ+b3pC53c07PzE1Dxu5yaAOd8Ykf2Q4YYrxNyTP/wKvaPGTf8AEnlK9MYxXi7/AOu/Gipsh0t2fQ/hU/8AFNWJ6/uRWiTk/Ws7wqS3hqxHfyVrQcYJ5B56iq6C6jeTgdzTCAD2FOK574+tMbqen0pANbAbK9qT6ntS8Ac8D0zTGIJHXr1oA8p8dBG8SMSxz5S5/Wim+OHI8RuAM4jXt9aK7Y7IwNv4YZF9djaAPLFej5yRmvN/hec3l6Tx8gHNekkfNx0xXlt/vGdcfhQowvXv6U7o2ecUwHnB608EE4P05pgPA4JzkHtUitlcc57e1R8r349KeuO3WqEU9cONFn5znHb3rmtF4nX610mvs39jzevGa5vROJ1+ua8nGfxDro/AdbI2ecVHnJ6UsjDPPNMJ7A5r0KXwIwnuLyQeOlHOOelBJHHrQo3E8c1oQOBJXO3jtTQwPUHIpwzj2zxSYG7oOKBDckdATT84/Gk4B4zR0IyKYDixJ5xjFMXBOSaXOeO+aOAfSgCrqVyLLT7m5Y4WOMsfyrw3S4/7R8SQJK+TNMNxJ65OTXtWuWMmpaNdWiPhpEwv1rx6XwnrdldhktJg6nIZBnn2xSuk9TSGx7fEFVFUHAAxiuS+I+oC08MNCCQ1w4QEHsOTXHJ/wmG5VWS/yPUGuh1DwxqWseD7aGWVnvImMrLKeTntn8qJNW0Eo2epg/C2yim1e5upFyYo/lPoSf8ADNdr48vRa+G5UBwZ2EY/mf5VxGg/254YeVYrFyJOqshwfxqXVj4i8UzIHspFhjOQioQAfXJp6W3Bp81yr4LiDazJdlf3drC0h+uMCsqBZdV1pA5LPPNyT7mvSNB8KNp+hXUEpxc3cZViP4RjgVxo0bWPD2qRXK2jO0Z3Lldyt+VPqC1PWB5VlZnOFjij/IAV4LNJJqviAlWy803y/Umuw1jxTr+oWLWUenGLzF2u6qxJHt6U3wb4Ku4r5NQvoWjWL50Qjlj2o6glyq7M7xxKH1mKxU7ltYUi655xzTNb8OLpmk6ddrkGaPMn+91/lTl0e91HxSGmt5VSWf5mKHgE16b4h0hNR0CS2VQWjG6MAdCKb2uK9tDyvU/EX23wxp+nBwZInbeMcgD7v8z+VXATpvgJig2SahNtJ/2BWQ/h+/e5Cm1dRu7Jiu98T+F7ibwtYQ2ql2s1+ZQOvHP60mDWyOa+H+kx3viATyDctuN/Izz2r0PX/E1h4eUieJ3kxkKq8H8a8z8O6lqnh66me3tt28AMjqccGtLxzd3eoCxSeEpJ5O91A6Mx4H5U9AabZ0XhnxTceJtRnQW6Q2sUeT3Oe1efa94e1HTNUld4HZTIWVwuQ3Oa6LQLmfwz4ZN5HbCS4uJ8BTn7oFSn4iaiRhtIjOOvJqhbPRGcnxGv7XbFNp9uQuBt2la7NPEtve+ErrVoVCyJGwZe6t2Febao+p+KdVSYWGxsbQsSHFdqvhS7tfAt1ZKubmUiQovtjilddROKOC8O2Daz4ltopCW3Sb3J9Bya9q1SeKz0m4kYARxRHoPavGtBvZvDeuLczWjvtBVkPBGa3/EvjRtZ0qSws7SZDIQC7enpgU7X1G09ji9Jha+162jQHMkw/nWn43vW1LxVMincsRESfh/9etrwfoNxY+drN3E0cUETMmRgs2KxvD2my6n4rgaVSQ0u9yR75NG+o+pV13Q5PD99bYLbXiSVSeucc/rWl4x8Qtq9jpUQJAEIds/3un9K7T4kaMbvR4ruJMyQNjgfwmvKdP0+a51CGHa3zOB096EJa6ntfgKxSy8M2+3h5RvY45rqD6frVWwtUs7KGBBgIgGPwqyx/WgjdjsAHilJAHNHam8Dr1oELwRnvTMU/sDTRyfc9qAAghevFAAZcZxjmn47HH40jLgHBzQAYGOtMwDycCn4GOtRtz1oA5nxcQukTHtivF3wZyfevZfGhA0dwO9eMtzMPrRV2Q6e7PoXwpn/AIRqxx/zyFabc/Ss3wtj/hG7DAIHkir/ACG68Gq6C6jSSMY6UnqTjNL82c5Ax600428jmkAjBdozUZXAJxxTjlicECgj5cf1pXA8n8cvGPETDaQfKXP60VH44H/FRvkH/Vr/AForujsjnN34XnNzdk/e2D+dekHgkq3GO9ec/C8hp7zb1CAV6MCrDHOfevKfxs7I/ChqHJ55qRcDnPNJjPUAUHqDg5qgJCSRx3qZMgZFV+ozU8RAGM8/ypiM/wAQMf7Hlz6jNc7o3E6k9c10XiAZ0aX6iue0Uj7QnHevKxn8VHXR+A6mQHj1pnIPqR6VI+RjJ5prKexBFd9L4UYT+IZnnoaXdg5HAoIG7OaXHHse9akCgg55FLlQOcj+tNIHAIP1FKADweMCmITgkegpcA8d6bjJ4xThnb7mgBCSG4xxQeO4Jpc7jz9aRjnjpQADPQH6cU04BBx25pclemaYTxSAdwGztpAR6ZoBI6mgHPPr1pgBAOOOKXaAOKAQBzyaNmP8KAEznihlBH3fzoyRS5OBj8aYhgjxngflTgvT1oDYbpxQTk8ADNCACMnkCnDJXjtSc8CkU/OR0pgGwYztH404dCO1BBPB70nSgRH5MfzHylyevHWmPaQS5MkMb9zuUGrGRimcjpRYY028JAUxptHGNoqFrSAjHkR4/wB0VPwc9zQRxTAiWGNPuoo+gxTsdgTmnHOeeKaTg0WEVptPtLg5ntonPqyCiHTbGEkx2kK/RBVs8nBNNHHPXNFkFxpjR4yjICpGCpHFQw2NtBJuit40Y9SqgGrI474FJjrziiwAYw67WAK+h5zVWLTLKGYSR2kKuP4ggzVpTlfftTh6Hk0WARcE0mCcqT0oB5IBNKTkg980xCk/LjHNAJP1FHPGBzTuTxgUDE69+acgwTmkAPQUYwc8UAJyzcDBpc9aDhm9KBwME9KBDSw6EZpdpGM96TKg5xjFK3t3pgcl40wulScZrxpv9aPrXsnjNsaZJx1FeOH/AF340quyHT6n0J4VOPDVjj/nkOK0WzngVR8L8+HLDH/PEfyq8wYMR6VXQXUY2QR/SkfGRz+lL1bJyQKGORjA/GkA18Dgc/SmMCACOfapSOPr2pq/KfagDyDxy7/8JI+Dj92vb60VL47kT/hJXzGCfLXn8TRXbHZHObXwwx5t7jptGK9GPRTx17CvOvhgSXvyBkBRXooI/TvXlP42di+FDt2D/PijPX17UDPBBxS5IOcVSAWMkAYH1zUyHn0qHGSPbvmpU+XIPJ/vA00Iz/EJxpLgkcsK57SARcJx3rf18f8AEqfv8wrB0f8A4+U+teTjH+9Ouj8B1EgIPPGRTD1xk/lT5mJfPAxSZ9ufWvRpfAjCfxCYLJgY/KlHC460Dn1x7GjnHOa0IDOMil529cZpRyQT0pSuec0CG44OBj1o4zgGnYOKZt4pgHbNIe4/KlztGPTpSA85zQMQjg+/qaCQSB6UYzk00nHSkIU5ORj8aOg6UBgT6ZoGRx60wFAwv86aSQfal6jmgdiefSgBO/U9KATz6UYy/SkxtJ9KYC546UAcZoHA6E0AZOPxoAXnIPejAI5HNGCMnPFOxxyRTEIMDrSYGeOlKQCRmjDcelMBC2MHtSH68UpGehpemKBDegx09KMg8/gaCOQScijPbqPSgBuQT0oPJxQQB64oJOBgYoAQL17YpCOPpQOB70p9+lAACMYwM0hGefSk4ByKU9KAEwe2KXgZ45NLkEj0oUZ6DigBOc0D7xx2pxB7jNAXk4OBTAA2QADg04AY6fjSKFGW4xTh93HUUCEzliaVcDk8imkDt3pwB6E9KAG4ySc0hJwQOaftz0600phc96YAvc54pCxK9M4pygFaaTt68UAcj43P/EqkI4NeOtxN75r2Lx04OkyHGea8dYETDI70quyHS6n0L4VP/FOWOT/yyXkfStF+XPpVDwvgeHLPpjylP6VdP+szVdBdRCSBjPWjPHGcClzuGOhpmT+FIBCefpTT6ZP4U9cY+Y4pj5P3W6e1AHk/jiLPiNyDx5a/1opPG8rp4kcB+PLXqPrRXZFaHOb/AMLRj7dz2XivQ92DgD6k1598Lidl+wJ6Dmu/GCoJxivLfxyOyPwoNxApwYY96aTjjOaevOMLk00NhgNyOAO9SxH0PGKjIAAzxSqAOBx71Qinr2P7JfJ6MK5/RublD71v69zpTjOea5bT5xAQ3oa8fGv96ddD4DtJlZHBbByM01QTxSW13FeW68jeo9aC+wlTxXZhqylGz3MqsHe5IFwD0HFJgdeTTfOU8ZHtSLIOhYGuq6MbMkyMZwfrSgZA9KiLx+tL5w25U8/WhNBZkhz+GaYWwdtMM6460zzEOTu5p3QrMfkAnqfekPqKb5iActmkMi8fNii6HYdgk0DApvmLnrSeap4J+lFwsSjH1pCwHrTQQOAQBTQ4Hpmi6FZj+OOaUEAZ9KYsigc0nmqvQ07hYk6c54pCc03zVPce2aQyqMDIouFiTjqTQQRkAc00OhGMihWHGGxTugsKCMe/pT+OewApmR3I9zRlScbuaBDyMEDrR2ANNLLtByKDJkD5hkU1YBxGO596aSv40nmAkYb64pdy46j3piEIOCT0pMbcYpS6FeoxmkYqOjfrSGB6A0d+ScUB1K9R+NNMgAySKYgOc5FO2nt0NMLrgHNKHUA5agBCMdaUKGxg0jyKeTQJEJxnFFwHBcd6QKc+1MMq545zTg6njdii4Dz8p4FAHFNyMYzzQZAeCwFADwAARxikLY6YpvmqAcEYpA6nPIxTuIk7YxzSqDx1waiMqkgA9B1pysuPvUDHkY+tKSTwcCm70ODuAzzQZVJ7E+lAgwSc5pjHI5IxSSShRlj+FULu/itYXd5MDHemBzHjy4VNOZBjmvJlbdMB710XizxCdQumiViUHSuZhOZl+tZ1ZK6SNKcWkfRvhxNvh6yB6eSvNXHyHbH4VU8Pjb4dsQOP3Cng+1WSefmH0rW+hn1BWA69TTvxzUZ59DS5O446UgBuQcDnvTQSrAAdadnHWkT5iSeD2NAHkfjxv+KmfIGfLX+tFN8ej/ip35BzGv8AM0V2x2RznSfC8Bba+5544rvcYGea4T4Zx5hviPau9UHox6V5L+NnbH4UHYA9M5pw4IPNGMk8cD0oKrj3qkIXPbrT0IJ70zaQD2GKFyDktxTTAbdxefaSRY5xkD3rz2/Z7J3DDHNelBgDuHrWPrXh+HVEJjwsh656GuLFYZ1HzRNqVRR0Z53L4hktCGikx64NQS/EK5U/e3Adqtan8PNWMreUodcfwmsWT4da3yRAdo9a540nHc35k+pZ/wCFiXe7IQDPpT/+FiXAGAuffFZY+H+uhsC3akPgHX14FqxFak2RsL8Qb1ULCIsuepHFMPxGus4Mag+tZ48EeJBCYRbsIyc49ai/4QLXs4Nq3vTuFkav/CxLjuoP070v/CxZjgiMD1ArJbwFrqKP9EamHwJr3/Pm1F/MLI2W+IsuP9Vmg/Edzj9yy+vPWsYeAte7WrUj+AdeHS0c/hRfzDlRuf8ACyHIwIj+dA+I8h6Q545rCXwHr2ObOQD6UL4D14cizkwad33DlRuj4jybhmLHqM0v/Cxm6iL9elYR8Ba8OtlJn6VE3gXXxz9hkx9KLvuHKjof+FjueqU7/hY7Ak+Xx9etc3/wg+vH/lxk/Kk/4QfXiRmyk57Yp3fcXKjpk+I/y/6o57nPFH/CxlBx5DEeua5k+BtfB5spfyo/4QnXcZ+xy/8AfNK77j5UdQfiMoH3Pyo/4WQMcRHOeua5Y+Ctd7WUufUrTD4K14cfYZfyp3fcXKjrD8SATypJ9qX/AIWOgH3DmuSHgrXM5FlL/wB80h8G65jmylH/AAGnd9w5Uda3xIRusRHpzTV+IwOQ0ZPvXJjwdreR/oUv/fNN/wCEQ1s/8uc2P900cz7hyI7JfiGEBbyzjtmk/wCFkJnO01yMvhTWmOPsc/0K1H/wiesA82Uv/fJp8z7hyI7T/hY0XG1G98mkb4jxDojZ+tcW3hXWB/y5Tf8AfJpD4W1kY/0KX/vk0Xl3DkR2o+IkfAIOO9N/4WFGc/IcfWuLHhjVxn/RJf8Avg0f8I1q45NnMPqpo5pdxciO1/4WDGe2KB8QogMbWPrXEnw1qo/5dZDjvtNA8N6sckWkvH+yaOaXcORdjtR8Q4ujIeKU/EKFieCB71xB8N6t3tJef9k0z/hHtUU/8esv/fNHNLuHIjuD8Qox2NKPiFH/AHT71wn/AAj+qHn7LN/3yad/wj+qL/y6y4/3TRzS7hyLsd0PiJGT90/TPNN/4WGhyDGa4Y6DqYP/AB6S5/3aT+wtUY/8ekv/AHyafPLuHs12O9HxAi2jOR7Zpv8AwsGIHBBxXCHQdTA5tZR/wGk/sTURx9ml/wC+TS5pdw9mjvD8QYSvAJNKPiHEUxgjH61wH9i6gp/495B/wGg6RfBv+PaT/vk0c0u4ezR6B/wsGLtk0v8AwsKEDOGz9a8+OlXw5+yyf980f2TfEf8AHvJ+VHNLuHIjvJfiFGYzgEHtXK6x4uur4FAxCH3rJbSL/d/x7yf98mmjQ9Rc/LbSfTbVqcu4nTXYpNOZHJY1paPbSX2oQwxqWZ2AAqay8H6xezBY7ObnuVOK9b8G+A10BVu74q11j5VHRf8A69XGLbIk1Hc7G0iFlp8FuAfkjC/kKRxnBBz7VM4AXJOc1AW+bvXXtocwuR3GPShsfd/HrTMhic5z2oVuOaAA9yDx2prSY4HSlBA5FMYADPB70AeR+Ow3/CSufWNT/Oip/HY3eJCVU48pen40V2R2Rzs6f4ZEm3vzjGStd0CMe1cL8L1xYXpPB3Cu8VQQSeleVb32dsX7qBQQuRyM0o3ZOQBigKevSlPHPFVYQvUN0poxz0zS7vlA/GhWBOOKYhDnZgdT1p2M4wxGKGIY88H0pMHdTAeCcgZ6UZxzzg0mSTxjA707dwckc0wAv+FJvUHgmmtzj3pMY9MUAPLYBwc0eYQOTxUXAByaC4PHHFAiTcMjJzSs6joD+dQkgfN3pPMOfmGT/OnoBOHUeufrTQ+cc/rUO/o1JvxjAzRoBZ3DaDyPxo3jGNxwPfrVbdu9qC/tQBZDjfgs3PqaczDdjJ596qbyRk0u4nvinoIssynnefejeuQec/Wq+4DIxQTleOtK6AnLgcBjz70bx2Y1XBwc8YpCcdOSad0BZ3A/xH86A6g/eb86rhiWAzg05m75p3An8xSD85x6ZpDICQN7fnVdWH8I596VTke9AFjcCPvMfqaRXXkBjge9V/Xj60pODwPrRoBZ3A/xN6daTgD75z65qDdjpmmhsH/69PQRaDY5DH86Xdz1Y/WqgYjOaQyMSTuNGgFsbWGNx60jHcwBdvzqrvKnGcGlMvAxRZATlQigh+OnSk7cEg5qEvkYxkCm5IYYbA7g0aAWWCsMFiMdaaI0J9R74qIt1yetKJDyAKLINSV4lzwRjrjAp21OQcE/SohIc7j0zTlkDA55osgDyYwcYXHrtpyoqr0Xj/ZFJvwfT0pS+M54osguw8qNuCo57lRSeVERwq9P7opEfcuR2pQTn09qOVBdjPIQgfu0I7fKKaLWMscxoAfRRUpILcEe1BkGMfnRyoLsabW3Xjyo/wDvgU02tu/Ihiz2+QVKTn0pN6ZUfd9zRyx7CuyJbaJjnyoeP9gVIiKjHbHGD04QU4kBupz1zQSOx/8Ar0cq7DuOPmMMBgPbAqNlPPzc00ygDpUZbrk9aeiEIxPTOajJJXb0xzzT+SdwNRuSenepYxAT1YYNHXsRTcEA55p5II4GKAImYjngihjlOOBQ4Bzn0pvGOKAPK/HEm3xEw3H/AFS/1opnjkD/AISR8sc+Wvb60V2xeiOex13wyUnTb45P3xzXdg5wB0HfFcN8MV/4ld5zxvANd0O4GMDvXlX95nYl7qDJyBjmkwDyByO1KCScd6RlH1J6j0qtRgF3dKayksCTge1OAx3+lKFy3HI+lAhqkDP070pfGMkdKZ9MYpWxsPc0wFTJJ54NPyDz1FIrYBAH4mmdM8fiaEA8kbeSPYUm4nn3pEYZzTR945+tMQMOpB/CkzlucUZ6envSH5jx60AHfBHWkP3sE0cHIIJpg9O9ADyOeOlL1zjpTP50DPPYUAP24GaF+U+5pitg8mnchc0wE5B6DGaXb82QcfSjBI7YNIeDjNAh+eccUHg4BI9eaQYA96CMn9adwE9eaXIJyKaDtc/oaM89KQC4zz0PrS9Dgmkzxigt2xj3pgKWG/n9KQOV601m+72pf4eeeaYhxJ3E4wDSEnaTnFISR1HApM7uvc0AOUnGc5BoyCMZpuTjApCQBnp2zQAbxyp5pd2VHrTAVIyBk9KXIHUfhigBxBPBNKAN2KaT3AzRu5UA896AH5/Kk4OeeKaCVJ9e2aUA454zTAUDcue1Lgdc/lSDheOlG4kdKAHZ+Xg/hTh69aZ97np2o3YBAz7UCJGzwM5xzQZCQSRUW8kgYp3y45pgPz8vA4NBY44NR7gPpT8qOCSOM8UXGBPK9iKdgc8daiYbiMHj+dOJK4w3bpQIC2FHXNDOD1Bpu4E4JIApvf8ApQAu7kjNKM9jn2NRnOc9DQpOSTkEd6QEgIxtJpjYI64pDk8+9DMA31FADsKBwc5oAzknpQuCwG4ClIOTtosBEQA2Dg4pCSO3UUpU5IODkVGFPQGgBXJG3OOlNA3ZGMcdqVm4wR+NIpxnH50AeT+OEZvEbkBseWv9aKXxsAPETgn/AJZr/WiuyOyMDsfhgQdGvWBwPMHFdqsmM8dfavLPAPivT9C+0WWouY4p+UcjOD71258YaFvwNSgI7fNXk83vtHZGzirG71I45FBbBGR1rD/4S/Q8kHUYOP8AbFKPFWhyYxqUGcf3xV3Cxsq/zAds07JJwO9Yp8VaGB/yEbcY77xTR4v0M9NRgz0xuouBsnByFzj3pRn61jf8Jboh5/tKDI/2xSP4r0QNxqMHv84ouI3GG3rg+1HB9Mj1rDHizRM5/tG3x6bxTT4s0NXDHUYP++xTugsb+RnBoYA84wBxWE3i/RFCs1/Bz6MKG8YaI+MajADn++KLoDYPHB5FB+XtWN/wl2iY2m/gP0YU8+K9D6f2jD/32KLhY1sHk0DAUg8k1lHxPow5+3wY/wB8UL4o0Q8f2hbj/gYp3A1WQKw5zSkBhxketZQ8UaL91r+Ant84pV8TaOSf+Jhb/wDfwUXQWNPCqM4NN2ng1QXxLpPA+2wfg4pR4i0nd8t9DwP74ouIvZJOegpS3TGMVnjX9LYkC8h9eGFKNZ01nI+1Q9OPnFO4WL5YHHtTSeQ1Uf7Z00/8vkI/4EKDrOljbuvIueh3ijmCxeVielO9enFZra5psZH+lxYx3YUn9v6YM5vIQcf3xRzBY0s/nSEnrWeNd008fbIcgf3xSLrumjk3sPP+0KdxWNL7xzjnrRg5rNOu6bvCrewt/wACFKdbsN3/AB+RY/3hRdBZmhnrTSOOM1QbWbDORdRen3hS/wBsWDDP2yL3+YU7hYv9s9vShQD261Q/tayKki6j4/2hQNasN+37RGD/ALwougsy8oXdjODmlbjr19az/wC2LAOT9pi6/wB4U46rZbcmeMA99wouhWLpHQAZzRgYG6qZ1Wx73EZxx96mnVbMkAXEeP8AeFFw1L/K+tODBjjJrPGq2Z6XKH/gVOGp2hJAuExj1p3QF18KcZPsKDmqX9p2ZIH2iMn/AHqc2pWmCBOmPrRdBYtoxCcj9aQMKq/2jbCP/XJj1zQNQtRwJUyehJougLQJzk5zSgdewqBr+1wP3qZP+1Sfb7cZzMh/GgCzgHn9KU4A6Hn1qol9bL/y1UDHPNKL+2PInQ5HrTuKxaYA8jg0gbJ5+lQfbIWA2yqfxpzXVuDnzUHrzRoA5sEnkCnHDD6VXF5bkjMqYPHWnfaYAT+8XnvmgCXGAfSkB7kVE1zFnAlT6ZoF3Bs/1i5HYmgCQg46fSk2FQN3PFNFxCXwXXP1p4uIFBPmLn0zQAuArDjNPJG0nn6VG11EMfvFz9aX7TGTgOp/GmAKA2B0pXQJkZ7037RG5yrrnpxTftEZ+ViM0AIVLZ3HgU0fNwOgp/mxnuPzqKe9hgQuzKKLCPKfHhT/AISVvlP+qXp+NFZHjLWorzxFNJCwKqoXj2zRXWpRStcxszlr92a46mqhZxyCfzrbltUkXH8XrVU6eAAN+a8upRlzNnZGatYzwzdyabuPXca0P7PA43ds0g04bSd1Z+ykVzooCQg8k0Fz0yauGxH96lFiMjLU/ZSDnRSJYD7xpAzHoT+dX3sRtyHoTTxtJ30eymLnRSVyvJJ+lJvZucmrn9n7l+/0pq2A5+fij2Uh8yKu9v7xFJlsZ3H86uiwBO3fzQNPA6vR7KQc0SkGbIG404sQfvE1aFgNw+epV0rJJMnT2o9lMOdGcZGz940oZiMgmrjad83DipIdPwp+fqPSj2Uw50Z7OwP3jQZG9SM1e/s3OTvFNfTwo+/mj2cg50UjM4JAY80LK453sPxq3/Z+MHfz9KDp+1sb6PZyFzoq+bIP+WjfnR583aV/zq0dO4zv60n2Aj+MUezkHMius8mfmkbGPWmm4l/56N+dWPsB2k7xSCyY/wAYo9nIOZEJnlI/1jY+tL50h53t+dTvp7IwG8dM0v2Bj/GOlL2cg5kVhcSc/O350huJv77fnVn7AeocUgsmbjeKOSQ7ori4lB/1jZ+tONxLn/Wt9M1KbE5Hzig2JHJcUckguiH7VNn/AFjfnS/aZuMSPn61N9g+XdvFNNocZ3CjkkF0RfarjH+tf86PtU+f9a/51MbJsffFNNkRxuBo5JBdEZupxx5r/nS/bbjGDM5H+9UgsmKn5xxSGzIGdwo5ZCuhgvbn/nq//fVAvbnOPOfH+8aetmTn5hxR9jYr95aOWQ7ojF9dA/69/wDvo0/7fdYz9ok/76NIbIg/eFAs2I+8KOWQXQo1C6/57yD/AIEad/aV5ji5l/77NNFmTxkUG1YHAYUrSDQkTVbzGPtUo/4EaQ6vf/8AP1L/AN9GmCzJGdwzR9iY87hzTtINB/8Aa9+Tk3Uv/fZoGr6gOPtUv/fZqJrRlONwpPsjDGWFFpBoTf2zfg/8fc3/AH2aX+2L8f8AL1Lj/eNQfZWyBkc0G1bpuHBotINCyNd1NTxeTf8AfZpX8Qam+A15Mcf7ZqobZs4yKDbnHUUe8GhaOu6ix/4+pcf75px8QaoMD7bPgdBvNUfIORyKBbknqKWoWRfXxBqbci8mB/3zQNf1MZ/0yb/vs1nCBgeopTGRxkU/e7hoaI8S6t/z/TZH+2aD4n1b/n9m/wC+jWaYSe4oER9RReQWRqjxPrGP+P6bH+/SjxVrC9L6b/vqsnYe5FIYznGRReXcLI2F8VawOl9N/wB9Uo8Xa0DuF9Nkf7VYzJg9aMc8UXl3CyNs+Mdbzn7dL+dQXPijVbpSs13KwPbdWTtoVMnFHNLuHKi0l0MZZck96KdHaApy1FWqcjO0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68055" y="5382211"/>
            <a:ext cx="6944569" cy="99257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280"/>
              </a:spcBef>
            </a:pPr>
            <a:r>
              <a:rPr lang="zh-CN" altLang="en-US" sz="2800" dirty="0" smtClean="0">
                <a:solidFill>
                  <a:srgbClr val="0000FF"/>
                </a:solidFill>
              </a:rPr>
              <a:t>理想调度算法：</a:t>
            </a:r>
            <a:r>
              <a:rPr lang="en-US" altLang="zh-CN" sz="2800" dirty="0" smtClean="0">
                <a:solidFill>
                  <a:srgbClr val="0000FF"/>
                </a:solidFill>
              </a:rPr>
              <a:t>1G Flops</a:t>
            </a:r>
            <a:r>
              <a:rPr lang="zh-CN" altLang="en-US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CPU</a:t>
            </a:r>
            <a:r>
              <a:rPr lang="zh-CN" altLang="en-US" sz="2800" dirty="0" smtClean="0">
                <a:solidFill>
                  <a:srgbClr val="0000FF"/>
                </a:solidFill>
              </a:rPr>
              <a:t>可满足需求</a:t>
            </a:r>
          </a:p>
          <a:p>
            <a:pPr algn="l">
              <a:spcBef>
                <a:spcPts val="280"/>
              </a:spcBef>
            </a:pPr>
            <a:r>
              <a:rPr lang="en-US" altLang="zh-CN" sz="2800" dirty="0" smtClean="0">
                <a:solidFill>
                  <a:srgbClr val="FF0000"/>
                </a:solidFill>
              </a:rPr>
              <a:t>    p-EDF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CPU</a:t>
            </a:r>
            <a:r>
              <a:rPr lang="zh-CN" altLang="en-US" sz="2800" dirty="0" smtClean="0">
                <a:solidFill>
                  <a:srgbClr val="FF0000"/>
                </a:solidFill>
              </a:rPr>
              <a:t>速度</a:t>
            </a:r>
            <a:r>
              <a:rPr lang="zh-CN" altLang="en-US" sz="2800" dirty="0">
                <a:solidFill>
                  <a:srgbClr val="FF0000"/>
                </a:solidFill>
              </a:rPr>
              <a:t>需要</a:t>
            </a:r>
            <a:r>
              <a:rPr lang="zh-CN" altLang="en-US" sz="2800" dirty="0" smtClean="0">
                <a:solidFill>
                  <a:srgbClr val="FF0000"/>
                </a:solidFill>
              </a:rPr>
              <a:t>提升到多少？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51146" y="4117701"/>
            <a:ext cx="4173306" cy="1005678"/>
            <a:chOff x="2156678" y="4693432"/>
            <a:chExt cx="4173306" cy="1005678"/>
          </a:xfrm>
        </p:grpSpPr>
        <p:pic>
          <p:nvPicPr>
            <p:cNvPr id="7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678" y="4693432"/>
              <a:ext cx="1060450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534" y="4698985"/>
              <a:ext cx="1060450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 5"/>
          <p:cNvGrpSpPr/>
          <p:nvPr/>
        </p:nvGrpSpPr>
        <p:grpSpPr>
          <a:xfrm>
            <a:off x="856102" y="1395658"/>
            <a:ext cx="6968475" cy="400110"/>
            <a:chOff x="561634" y="1395658"/>
            <a:chExt cx="6968475" cy="400110"/>
          </a:xfrm>
        </p:grpSpPr>
        <p:grpSp>
          <p:nvGrpSpPr>
            <p:cNvPr id="63" name="组 62"/>
            <p:cNvGrpSpPr/>
            <p:nvPr/>
          </p:nvGrpSpPr>
          <p:grpSpPr>
            <a:xfrm>
              <a:off x="1674304" y="1418205"/>
              <a:ext cx="5855805" cy="340871"/>
              <a:chOff x="1097528" y="4512483"/>
              <a:chExt cx="5855805" cy="340871"/>
            </a:xfrm>
          </p:grpSpPr>
          <p:cxnSp>
            <p:nvCxnSpPr>
              <p:cNvPr id="33" name="直线箭头连接符 32"/>
              <p:cNvCxnSpPr/>
              <p:nvPr/>
            </p:nvCxnSpPr>
            <p:spPr>
              <a:xfrm>
                <a:off x="1111891" y="4684541"/>
                <a:ext cx="5841442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1097528" y="4515729"/>
                <a:ext cx="750870" cy="33762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831370" y="4513927"/>
                <a:ext cx="750870" cy="33762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5376656" y="4512483"/>
                <a:ext cx="750870" cy="33762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61634" y="1395658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任务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1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860054" y="2060904"/>
            <a:ext cx="6964523" cy="400110"/>
            <a:chOff x="565586" y="2060904"/>
            <a:chExt cx="6964523" cy="400110"/>
          </a:xfrm>
        </p:grpSpPr>
        <p:grpSp>
          <p:nvGrpSpPr>
            <p:cNvPr id="64" name="组 63"/>
            <p:cNvGrpSpPr/>
            <p:nvPr/>
          </p:nvGrpSpPr>
          <p:grpSpPr>
            <a:xfrm>
              <a:off x="1688667" y="2089155"/>
              <a:ext cx="5841442" cy="340871"/>
              <a:chOff x="1111891" y="5183433"/>
              <a:chExt cx="5841442" cy="340871"/>
            </a:xfrm>
          </p:grpSpPr>
          <p:cxnSp>
            <p:nvCxnSpPr>
              <p:cNvPr id="47" name="直线箭头连接符 46"/>
              <p:cNvCxnSpPr/>
              <p:nvPr/>
            </p:nvCxnSpPr>
            <p:spPr>
              <a:xfrm>
                <a:off x="1111891" y="5355491"/>
                <a:ext cx="5841442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/>
              <p:cNvSpPr txBox="1"/>
              <p:nvPr/>
            </p:nvSpPr>
            <p:spPr>
              <a:xfrm>
                <a:off x="1266342" y="5186679"/>
                <a:ext cx="1081972" cy="337625"/>
              </a:xfrm>
              <a:prstGeom prst="rect">
                <a:avLst/>
              </a:prstGeom>
              <a:solidFill>
                <a:srgbClr val="0000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281541" y="5184877"/>
                <a:ext cx="1081972" cy="337625"/>
              </a:xfrm>
              <a:prstGeom prst="rect">
                <a:avLst/>
              </a:prstGeom>
              <a:solidFill>
                <a:srgbClr val="0000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010894" y="5183433"/>
                <a:ext cx="1081972" cy="337625"/>
              </a:xfrm>
              <a:prstGeom prst="rect">
                <a:avLst/>
              </a:prstGeom>
              <a:solidFill>
                <a:srgbClr val="0000FF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565586" y="206090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</a:rPr>
                <a:t>任务</a:t>
              </a:r>
              <a:r>
                <a:rPr lang="en-US" altLang="zh-CN" sz="2000" dirty="0">
                  <a:solidFill>
                    <a:srgbClr val="0000FF"/>
                  </a:solidFill>
                </a:rPr>
                <a:t>2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56101" y="2732056"/>
            <a:ext cx="6968476" cy="400110"/>
            <a:chOff x="561633" y="2732056"/>
            <a:chExt cx="6968476" cy="400110"/>
          </a:xfrm>
        </p:grpSpPr>
        <p:grpSp>
          <p:nvGrpSpPr>
            <p:cNvPr id="65" name="组 64"/>
            <p:cNvGrpSpPr/>
            <p:nvPr/>
          </p:nvGrpSpPr>
          <p:grpSpPr>
            <a:xfrm>
              <a:off x="1688667" y="2781661"/>
              <a:ext cx="5841442" cy="339427"/>
              <a:chOff x="1111891" y="5875939"/>
              <a:chExt cx="5841442" cy="339427"/>
            </a:xfrm>
          </p:grpSpPr>
          <p:cxnSp>
            <p:nvCxnSpPr>
              <p:cNvPr id="55" name="直线箭头连接符 54"/>
              <p:cNvCxnSpPr/>
              <p:nvPr/>
            </p:nvCxnSpPr>
            <p:spPr>
              <a:xfrm>
                <a:off x="1111891" y="6046553"/>
                <a:ext cx="5841442" cy="0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1434904" y="5877741"/>
                <a:ext cx="1435413" cy="33762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533313" y="5875939"/>
                <a:ext cx="1435413" cy="33762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561633" y="273205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0B050"/>
                  </a:solidFill>
                </a:rPr>
                <a:t>任务</a:t>
              </a:r>
              <a:r>
                <a:rPr lang="en-US" altLang="zh-CN" sz="2000" dirty="0" smtClean="0">
                  <a:solidFill>
                    <a:srgbClr val="00B050"/>
                  </a:solidFill>
                </a:rPr>
                <a:t>3</a:t>
              </a:r>
              <a:endParaRPr lang="en-US" sz="2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520276" y="3309068"/>
            <a:ext cx="183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经典调度算法</a:t>
            </a:r>
            <a:r>
              <a:rPr lang="en-US" altLang="zh-CN" sz="2000" dirty="0" smtClean="0"/>
              <a:t>p-EDF</a:t>
            </a:r>
            <a:endParaRPr 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340598" y="4199466"/>
            <a:ext cx="543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smtClean="0"/>
              <a:t>…</a:t>
            </a:r>
            <a:endParaRPr 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986534" y="3451278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NP-</a:t>
            </a:r>
            <a:r>
              <a:rPr lang="zh-CN" altLang="en-US" sz="2800" dirty="0" smtClean="0"/>
              <a:t>难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6832958"/>
      </p:ext>
    </p:extLst>
  </p:cSld>
  <p:clrMapOvr>
    <a:masterClrMapping/>
  </p:clrMapOvr>
  <p:transition advTm="1067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5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我们的结果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pSp>
        <p:nvGrpSpPr>
          <p:cNvPr id="43" name="组合 42"/>
          <p:cNvGrpSpPr/>
          <p:nvPr/>
        </p:nvGrpSpPr>
        <p:grpSpPr>
          <a:xfrm>
            <a:off x="1747406" y="5521339"/>
            <a:ext cx="3467211" cy="666117"/>
            <a:chOff x="699679" y="5521339"/>
            <a:chExt cx="3467211" cy="666117"/>
          </a:xfrm>
        </p:grpSpPr>
        <p:sp>
          <p:nvSpPr>
            <p:cNvPr id="45" name="文本框 44"/>
            <p:cNvSpPr txBox="1"/>
            <p:nvPr/>
          </p:nvSpPr>
          <p:spPr>
            <a:xfrm>
              <a:off x="3170190" y="5725791"/>
              <a:ext cx="783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2011</a:t>
              </a:r>
              <a:endParaRPr lang="en-US" sz="2400" dirty="0"/>
            </a:p>
          </p:txBody>
        </p:sp>
        <p:cxnSp>
          <p:nvCxnSpPr>
            <p:cNvPr id="66" name="直线连接符 65"/>
            <p:cNvCxnSpPr/>
            <p:nvPr/>
          </p:nvCxnSpPr>
          <p:spPr bwMode="auto">
            <a:xfrm>
              <a:off x="2145364" y="5713132"/>
              <a:ext cx="2021526" cy="0"/>
            </a:xfrm>
            <a:prstGeom prst="line">
              <a:avLst/>
            </a:prstGeom>
            <a:noFill/>
            <a:ln w="730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7" name="直线箭头连接符 66"/>
            <p:cNvCxnSpPr/>
            <p:nvPr/>
          </p:nvCxnSpPr>
          <p:spPr bwMode="auto">
            <a:xfrm flipV="1">
              <a:off x="2817799" y="5713132"/>
              <a:ext cx="4920" cy="281351"/>
            </a:xfrm>
            <a:prstGeom prst="straightConnector1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直线连接符 7"/>
            <p:cNvCxnSpPr/>
            <p:nvPr/>
          </p:nvCxnSpPr>
          <p:spPr bwMode="auto">
            <a:xfrm flipH="1">
              <a:off x="1856482" y="5718285"/>
              <a:ext cx="275197" cy="0"/>
            </a:xfrm>
            <a:prstGeom prst="line">
              <a:avLst/>
            </a:prstGeom>
            <a:noFill/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0" name="文本框 17"/>
            <p:cNvSpPr txBox="1"/>
            <p:nvPr/>
          </p:nvSpPr>
          <p:spPr>
            <a:xfrm>
              <a:off x="699679" y="5521339"/>
              <a:ext cx="1615726" cy="400110"/>
            </a:xfrm>
            <a:prstGeom prst="rect">
              <a:avLst/>
            </a:prstGeom>
            <a:noFill/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2.50</a:t>
              </a:r>
              <a:endParaRPr lang="en-US" sz="2000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778852" y="4921297"/>
            <a:ext cx="3467800" cy="649632"/>
            <a:chOff x="731125" y="4921297"/>
            <a:chExt cx="3467800" cy="649632"/>
          </a:xfrm>
        </p:grpSpPr>
        <p:sp>
          <p:nvSpPr>
            <p:cNvPr id="48" name="文本框 47"/>
            <p:cNvSpPr txBox="1"/>
            <p:nvPr/>
          </p:nvSpPr>
          <p:spPr>
            <a:xfrm>
              <a:off x="3158453" y="4921297"/>
              <a:ext cx="8002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201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8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直线连接符 12"/>
            <p:cNvCxnSpPr/>
            <p:nvPr/>
          </p:nvCxnSpPr>
          <p:spPr bwMode="auto">
            <a:xfrm flipH="1">
              <a:off x="1856481" y="5365648"/>
              <a:ext cx="275197" cy="0"/>
            </a:xfrm>
            <a:prstGeom prst="line">
              <a:avLst/>
            </a:prstGeom>
            <a:noFill/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5" name="文本框 17"/>
            <p:cNvSpPr txBox="1"/>
            <p:nvPr/>
          </p:nvSpPr>
          <p:spPr>
            <a:xfrm>
              <a:off x="731125" y="5170819"/>
              <a:ext cx="1567299" cy="400110"/>
            </a:xfrm>
            <a:prstGeom prst="rect">
              <a:avLst/>
            </a:prstGeom>
            <a:noFill/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2.55</a:t>
              </a:r>
              <a:endParaRPr lang="en-US" sz="2000" dirty="0"/>
            </a:p>
          </p:txBody>
        </p:sp>
        <p:cxnSp>
          <p:nvCxnSpPr>
            <p:cNvPr id="50" name="直线连接符 16"/>
            <p:cNvCxnSpPr/>
            <p:nvPr/>
          </p:nvCxnSpPr>
          <p:spPr bwMode="auto">
            <a:xfrm flipH="1">
              <a:off x="2009223" y="5365648"/>
              <a:ext cx="160525" cy="0"/>
            </a:xfrm>
            <a:prstGeom prst="line">
              <a:avLst/>
            </a:prstGeom>
            <a:noFill/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1" name="直线连接符 59"/>
            <p:cNvCxnSpPr/>
            <p:nvPr/>
          </p:nvCxnSpPr>
          <p:spPr bwMode="auto">
            <a:xfrm>
              <a:off x="2177399" y="5365648"/>
              <a:ext cx="2021526" cy="0"/>
            </a:xfrm>
            <a:prstGeom prst="line">
              <a:avLst/>
            </a:prstGeom>
            <a:noFill/>
            <a:ln w="730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2" name="直线箭头连接符 61"/>
            <p:cNvCxnSpPr/>
            <p:nvPr/>
          </p:nvCxnSpPr>
          <p:spPr bwMode="auto">
            <a:xfrm>
              <a:off x="2836466" y="5067805"/>
              <a:ext cx="0" cy="297843"/>
            </a:xfrm>
            <a:prstGeom prst="straightConnector1">
              <a:avLst/>
            </a:prstGeom>
            <a:noFill/>
            <a:ln w="603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" name="直接连接符 5"/>
          <p:cNvCxnSpPr/>
          <p:nvPr/>
        </p:nvCxnSpPr>
        <p:spPr bwMode="auto">
          <a:xfrm flipH="1">
            <a:off x="3193944" y="1360545"/>
            <a:ext cx="13212" cy="4633938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8" name="组 7"/>
          <p:cNvGrpSpPr/>
          <p:nvPr/>
        </p:nvGrpSpPr>
        <p:grpSpPr>
          <a:xfrm>
            <a:off x="1712196" y="4137494"/>
            <a:ext cx="6628205" cy="1163364"/>
            <a:chOff x="1619206" y="4137494"/>
            <a:chExt cx="6628205" cy="1163364"/>
          </a:xfrm>
        </p:grpSpPr>
        <p:grpSp>
          <p:nvGrpSpPr>
            <p:cNvPr id="42" name="组合 41"/>
            <p:cNvGrpSpPr/>
            <p:nvPr/>
          </p:nvGrpSpPr>
          <p:grpSpPr>
            <a:xfrm>
              <a:off x="1619206" y="4137494"/>
              <a:ext cx="4660278" cy="1163364"/>
              <a:chOff x="664469" y="4137494"/>
              <a:chExt cx="4660278" cy="1163364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170191" y="4245727"/>
                <a:ext cx="7832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2011</a:t>
                </a:r>
                <a:endParaRPr lang="en-US" sz="2400" dirty="0"/>
              </a:p>
            </p:txBody>
          </p:sp>
          <p:cxnSp>
            <p:nvCxnSpPr>
              <p:cNvPr id="60" name="直线连接符 59"/>
              <p:cNvCxnSpPr/>
              <p:nvPr/>
            </p:nvCxnSpPr>
            <p:spPr bwMode="auto">
              <a:xfrm>
                <a:off x="2159428" y="4774403"/>
                <a:ext cx="2021526" cy="0"/>
              </a:xfrm>
              <a:prstGeom prst="line">
                <a:avLst/>
              </a:prstGeom>
              <a:noFill/>
              <a:ln w="730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62" name="直线箭头连接符 61"/>
              <p:cNvCxnSpPr/>
              <p:nvPr/>
            </p:nvCxnSpPr>
            <p:spPr bwMode="auto">
              <a:xfrm>
                <a:off x="2836783" y="4476560"/>
                <a:ext cx="0" cy="297843"/>
              </a:xfrm>
              <a:prstGeom prst="straightConnector1">
                <a:avLst/>
              </a:prstGeom>
              <a:noFill/>
              <a:ln w="603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5354" y="4137494"/>
                <a:ext cx="1049393" cy="1163364"/>
              </a:xfrm>
              <a:prstGeom prst="rect">
                <a:avLst/>
              </a:prstGeom>
            </p:spPr>
          </p:pic>
          <p:cxnSp>
            <p:nvCxnSpPr>
              <p:cNvPr id="34" name="直线连接符 12"/>
              <p:cNvCxnSpPr/>
              <p:nvPr/>
            </p:nvCxnSpPr>
            <p:spPr bwMode="auto">
              <a:xfrm flipH="1">
                <a:off x="1869296" y="4774403"/>
                <a:ext cx="275197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6" name="文本框 17"/>
              <p:cNvSpPr txBox="1"/>
              <p:nvPr/>
            </p:nvSpPr>
            <p:spPr>
              <a:xfrm>
                <a:off x="664469" y="4567315"/>
                <a:ext cx="1708578" cy="400110"/>
              </a:xfrm>
              <a:prstGeom prst="rect">
                <a:avLst/>
              </a:prstGeom>
              <a:noFill/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/>
                  <a:t>2.63</a:t>
                </a:r>
                <a:endParaRPr lang="en-US" sz="2000" dirty="0"/>
              </a:p>
            </p:txBody>
          </p:sp>
        </p:grpSp>
        <p:sp>
          <p:nvSpPr>
            <p:cNvPr id="44" name="文本框 7"/>
            <p:cNvSpPr txBox="1"/>
            <p:nvPr/>
          </p:nvSpPr>
          <p:spPr>
            <a:xfrm>
              <a:off x="6531877" y="4280024"/>
              <a:ext cx="171553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000" dirty="0" smtClean="0"/>
                <a:t>Jian-</a:t>
              </a:r>
              <a:r>
                <a:rPr lang="en-US" altLang="zh-CN" sz="2000" dirty="0" err="1" smtClean="0"/>
                <a:t>Jia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Chen</a:t>
              </a:r>
              <a:endParaRPr lang="zh-CN" altLang="en-US" sz="2000" dirty="0" smtClean="0"/>
            </a:p>
            <a:p>
              <a:pPr>
                <a:spcBef>
                  <a:spcPts val="600"/>
                </a:spcBef>
              </a:pPr>
              <a:r>
                <a:rPr lang="en-US" altLang="zh-CN" sz="2000" b="0" dirty="0"/>
                <a:t>TU Dortmund</a:t>
              </a: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913524" y="1548416"/>
            <a:ext cx="6829448" cy="1192700"/>
            <a:chOff x="1820534" y="1548416"/>
            <a:chExt cx="6829448" cy="1192700"/>
          </a:xfrm>
        </p:grpSpPr>
        <p:grpSp>
          <p:nvGrpSpPr>
            <p:cNvPr id="28" name="组合 27"/>
            <p:cNvGrpSpPr/>
            <p:nvPr/>
          </p:nvGrpSpPr>
          <p:grpSpPr>
            <a:xfrm>
              <a:off x="1820534" y="1552569"/>
              <a:ext cx="4453918" cy="1188547"/>
              <a:chOff x="865797" y="1552569"/>
              <a:chExt cx="4453918" cy="1188547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388" y="1592386"/>
                <a:ext cx="1039327" cy="1148730"/>
              </a:xfrm>
              <a:prstGeom prst="rect">
                <a:avLst/>
              </a:prstGeom>
            </p:spPr>
          </p:pic>
          <p:cxnSp>
            <p:nvCxnSpPr>
              <p:cNvPr id="31" name="直线连接符 12"/>
              <p:cNvCxnSpPr/>
              <p:nvPr/>
            </p:nvCxnSpPr>
            <p:spPr bwMode="auto">
              <a:xfrm flipH="1">
                <a:off x="1856482" y="2120999"/>
                <a:ext cx="275197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7" name="文本框 17"/>
              <p:cNvSpPr txBox="1"/>
              <p:nvPr/>
            </p:nvSpPr>
            <p:spPr>
              <a:xfrm>
                <a:off x="865797" y="1894330"/>
                <a:ext cx="1261599" cy="400110"/>
              </a:xfrm>
              <a:prstGeom prst="rect">
                <a:avLst/>
              </a:prstGeom>
              <a:noFill/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smtClean="0"/>
                  <a:t>3.00</a:t>
                </a:r>
                <a:endParaRPr lang="en-US" sz="2000" dirty="0"/>
              </a:p>
            </p:txBody>
          </p:sp>
          <p:sp>
            <p:nvSpPr>
              <p:cNvPr id="40" name="文本框 24"/>
              <p:cNvSpPr txBox="1"/>
              <p:nvPr/>
            </p:nvSpPr>
            <p:spPr>
              <a:xfrm>
                <a:off x="3084892" y="1552569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 smtClean="0"/>
                  <a:t>2005</a:t>
                </a:r>
                <a:endParaRPr lang="en-US" sz="2400" dirty="0"/>
              </a:p>
            </p:txBody>
          </p:sp>
          <p:cxnSp>
            <p:nvCxnSpPr>
              <p:cNvPr id="41" name="直线连接符 65"/>
              <p:cNvCxnSpPr/>
              <p:nvPr/>
            </p:nvCxnSpPr>
            <p:spPr bwMode="auto">
              <a:xfrm>
                <a:off x="2149967" y="2120999"/>
                <a:ext cx="1964833" cy="10283"/>
              </a:xfrm>
              <a:prstGeom prst="line">
                <a:avLst/>
              </a:prstGeom>
              <a:noFill/>
              <a:ln w="730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6" name="直线箭头连接符 66"/>
              <p:cNvCxnSpPr/>
              <p:nvPr/>
            </p:nvCxnSpPr>
            <p:spPr bwMode="auto">
              <a:xfrm>
                <a:off x="2817799" y="1783401"/>
                <a:ext cx="12832" cy="347881"/>
              </a:xfrm>
              <a:prstGeom prst="straightConnector1">
                <a:avLst/>
              </a:prstGeom>
              <a:noFill/>
              <a:ln w="603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49" name="文本框 7"/>
            <p:cNvSpPr txBox="1"/>
            <p:nvPr/>
          </p:nvSpPr>
          <p:spPr>
            <a:xfrm>
              <a:off x="6390389" y="1548416"/>
              <a:ext cx="225959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altLang="zh-CN" sz="2000" dirty="0" err="1" smtClean="0"/>
                <a:t>Sanjoy</a:t>
              </a:r>
              <a:r>
                <a:rPr lang="en-US" altLang="zh-CN" sz="2000" dirty="0" smtClean="0"/>
                <a:t> </a:t>
              </a:r>
              <a:r>
                <a:rPr lang="en-US" altLang="zh-CN" sz="2000" dirty="0" err="1"/>
                <a:t>Baruah</a:t>
              </a:r>
              <a:r>
                <a:rPr lang="en-US" altLang="zh-CN" sz="2000" dirty="0"/>
                <a:t> </a:t>
              </a:r>
              <a:endParaRPr lang="zh-CN" altLang="en-US" sz="2000" dirty="0" smtClean="0"/>
            </a:p>
            <a:p>
              <a:pPr>
                <a:spcBef>
                  <a:spcPts val="600"/>
                </a:spcBef>
              </a:pPr>
              <a:r>
                <a:rPr lang="en-US" altLang="zh-CN" sz="2000" dirty="0" smtClean="0"/>
                <a:t>IEEE</a:t>
              </a:r>
              <a:r>
                <a:rPr lang="zh-CN" altLang="en-US" sz="2000" dirty="0"/>
                <a:t> </a:t>
              </a:r>
              <a:r>
                <a:rPr lang="en-US" altLang="zh-CN" sz="2000" dirty="0" smtClean="0"/>
                <a:t>Fellow</a:t>
              </a:r>
              <a:endParaRPr lang="zh-CN" altLang="en-US" sz="2000" dirty="0" smtClean="0"/>
            </a:p>
            <a:p>
              <a:pPr>
                <a:spcBef>
                  <a:spcPts val="600"/>
                </a:spcBef>
              </a:pPr>
              <a:r>
                <a:rPr lang="en-US" altLang="zh-CN" sz="2000" b="0" dirty="0" smtClean="0"/>
                <a:t>TCRTS</a:t>
              </a:r>
              <a:r>
                <a:rPr lang="zh-CN" altLang="en-US" sz="2000" dirty="0" smtClean="0"/>
                <a:t>杰出贡献奖</a:t>
              </a:r>
              <a:endParaRPr lang="en-US" sz="2000" dirty="0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875628" y="5080002"/>
            <a:ext cx="1322818" cy="523220"/>
            <a:chOff x="272425" y="5080002"/>
            <a:chExt cx="1322818" cy="523220"/>
          </a:xfrm>
        </p:grpSpPr>
        <p:sp>
          <p:nvSpPr>
            <p:cNvPr id="9" name="文本框 8"/>
            <p:cNvSpPr txBox="1"/>
            <p:nvPr/>
          </p:nvSpPr>
          <p:spPr>
            <a:xfrm>
              <a:off x="272425" y="508000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我们</a:t>
              </a:r>
              <a:endParaRPr lang="en-US" sz="2800" dirty="0"/>
            </a:p>
          </p:txBody>
        </p:sp>
        <p:sp>
          <p:nvSpPr>
            <p:cNvPr id="10" name="右箭头 9"/>
            <p:cNvSpPr/>
            <p:nvPr/>
          </p:nvSpPr>
          <p:spPr bwMode="auto">
            <a:xfrm>
              <a:off x="1130232" y="5250059"/>
              <a:ext cx="465011" cy="254347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628986" y="5906251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Flops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075492"/>
      </p:ext>
    </p:extLst>
  </p:cSld>
  <p:clrMapOvr>
    <a:masterClrMapping/>
  </p:clrMapOvr>
  <p:transition advTm="348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意义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sz="2600" dirty="0" smtClean="0"/>
              <a:t>可广泛用于商用实时系统</a:t>
            </a:r>
          </a:p>
          <a:p>
            <a:pPr lvl="1">
              <a:buFont typeface="Wingdings" charset="2"/>
              <a:buChar char="Ø"/>
            </a:pPr>
            <a:endParaRPr lang="zh-CN" altLang="en-US" sz="2600" dirty="0" smtClean="0"/>
          </a:p>
          <a:p>
            <a:pPr>
              <a:buFont typeface="Wingdings" charset="2"/>
              <a:buChar char="Ø"/>
            </a:pPr>
            <a:endParaRPr lang="zh-CN" altLang="en-US" sz="2600" dirty="0" smtClean="0"/>
          </a:p>
          <a:p>
            <a:pPr>
              <a:buFont typeface="Wingdings" charset="2"/>
              <a:buChar char="Ø"/>
            </a:pPr>
            <a:endParaRPr lang="en-US" altLang="zh-CN" sz="2600" dirty="0" smtClean="0"/>
          </a:p>
          <a:p>
            <a:pPr>
              <a:buFont typeface="Wingdings" charset="2"/>
              <a:buChar char="Ø"/>
            </a:pPr>
            <a:endParaRPr lang="zh-CN" altLang="en-US" sz="2600" dirty="0"/>
          </a:p>
          <a:p>
            <a:pPr>
              <a:buFont typeface="Wingdings" charset="2"/>
              <a:buChar char="Ø"/>
            </a:pPr>
            <a:r>
              <a:rPr lang="zh-CN" altLang="en-US" sz="2600" dirty="0" smtClean="0"/>
              <a:t>降低</a:t>
            </a:r>
            <a:r>
              <a:rPr lang="zh-CN" altLang="en-US" sz="2600" dirty="0" smtClean="0"/>
              <a:t>实时系统成本、复杂度</a:t>
            </a:r>
            <a:r>
              <a:rPr lang="zh-CN" altLang="en-US" sz="2600" dirty="0" smtClean="0"/>
              <a:t>和</a:t>
            </a:r>
            <a:r>
              <a:rPr lang="zh-CN" altLang="en-US" sz="2600" dirty="0" smtClean="0"/>
              <a:t>能耗</a:t>
            </a:r>
          </a:p>
          <a:p>
            <a:pPr lvl="1">
              <a:buFont typeface="Wingdings" charset="2"/>
              <a:buChar char="Ø"/>
            </a:pPr>
            <a:endParaRPr lang="zh-CN" altLang="en-US" sz="2600" dirty="0" smtClean="0"/>
          </a:p>
          <a:p>
            <a:pPr>
              <a:buFont typeface="Wingdings" charset="2"/>
              <a:buChar char="Ø"/>
            </a:pPr>
            <a:endParaRPr lang="en-US" sz="2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32" y="2361727"/>
            <a:ext cx="1065235" cy="5752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02918" y="2539648"/>
            <a:ext cx="381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0" dirty="0" err="1" smtClean="0"/>
              <a:t>LynxOS</a:t>
            </a:r>
            <a:r>
              <a:rPr lang="zh-CN" altLang="en-US" sz="2400" b="0" dirty="0" smtClean="0"/>
              <a:t>用于航空电子系统 </a:t>
            </a:r>
            <a:endParaRPr 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59" y="3183485"/>
            <a:ext cx="798379" cy="68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02918" y="3070672"/>
            <a:ext cx="3334095" cy="85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altLang="zh-CN" sz="2400" b="0" dirty="0" err="1" smtClean="0"/>
              <a:t>VxWorks</a:t>
            </a:r>
            <a:r>
              <a:rPr lang="zh-CN" altLang="en-US" sz="2400" b="0" dirty="0" smtClean="0"/>
              <a:t>用于波音</a:t>
            </a:r>
            <a:r>
              <a:rPr lang="en-US" altLang="zh-CN" sz="2400" b="0" dirty="0" smtClean="0"/>
              <a:t>777</a:t>
            </a:r>
          </a:p>
          <a:p>
            <a:pPr algn="r">
              <a:spcBef>
                <a:spcPts val="200"/>
              </a:spcBef>
            </a:pPr>
            <a:r>
              <a:rPr lang="en-US" altLang="zh-CN" sz="2400" b="0" dirty="0" smtClean="0"/>
              <a:t> B-2</a:t>
            </a:r>
            <a:r>
              <a:rPr lang="zh-CN" altLang="en-US" sz="2400" b="0" dirty="0" smtClean="0"/>
              <a:t>轰炸机</a:t>
            </a:r>
            <a:endParaRPr lang="zh-CN" altLang="en-US" sz="2400" b="0" dirty="0"/>
          </a:p>
        </p:txBody>
      </p:sp>
      <p:sp>
        <p:nvSpPr>
          <p:cNvPr id="10" name="文本框 8"/>
          <p:cNvSpPr txBox="1"/>
          <p:nvPr/>
        </p:nvSpPr>
        <p:spPr>
          <a:xfrm>
            <a:off x="4870766" y="3936350"/>
            <a:ext cx="176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zh-CN" altLang="en-US" sz="2400" b="0" dirty="0" smtClean="0"/>
              <a:t>火星探测器</a:t>
            </a:r>
            <a:endParaRPr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93298747"/>
      </p:ext>
    </p:extLst>
  </p:cSld>
  <p:clrMapOvr>
    <a:masterClrMapping/>
  </p:clrMapOvr>
  <p:transition advTm="244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文章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457049" y="2297530"/>
            <a:ext cx="3877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实时系统顶会，首投即中</a:t>
            </a:r>
            <a:r>
              <a:rPr lang="zh-CN" altLang="en-US" sz="2400" dirty="0"/>
              <a:t>！</a:t>
            </a:r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841496" y="481992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 smtClean="0"/>
              <a:t>大陆学者共发表约</a:t>
            </a:r>
            <a:r>
              <a:rPr lang="en-US" altLang="zh-CN" sz="2400" dirty="0"/>
              <a:t>2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篇（过去</a:t>
            </a:r>
            <a:r>
              <a:rPr lang="en-US" altLang="zh-CN" sz="2400" dirty="0" smtClean="0"/>
              <a:t>39</a:t>
            </a:r>
            <a:r>
              <a:rPr lang="zh-CN" altLang="en-US" sz="2400" dirty="0" smtClean="0"/>
              <a:t>年）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06841" y="30594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计算所第一篇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3514616" y="3752693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通信作者</a:t>
            </a:r>
            <a:endParaRPr 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577324" y="1535589"/>
            <a:ext cx="1637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RTSS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548133"/>
      </p:ext>
    </p:extLst>
  </p:cSld>
  <p:clrMapOvr>
    <a:masterClrMapping/>
  </p:clrMapOvr>
  <p:transition advTm="29897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主要工作</a:t>
            </a:r>
            <a:r>
              <a:rPr lang="en-US" altLang="zh-CN" dirty="0"/>
              <a:t>3</a:t>
            </a:r>
            <a:r>
              <a:rPr lang="zh-CN" altLang="en-US" dirty="0"/>
              <a:t>：灰箱数据</a:t>
            </a:r>
            <a:r>
              <a:rPr lang="zh-CN" altLang="en-US" dirty="0" smtClean="0"/>
              <a:t>挖掘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8258D58-0B1E-4334-A779-67309FF767AE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5325540"/>
      </p:ext>
    </p:extLst>
  </p:cSld>
  <p:clrMapOvr>
    <a:masterClrMapping/>
  </p:clrMapOvr>
  <p:transition advTm="341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一、个人情况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368107" y="3610479"/>
            <a:ext cx="6551613" cy="877883"/>
            <a:chOff x="1368107" y="2582452"/>
            <a:chExt cx="6551613" cy="735341"/>
          </a:xfrm>
        </p:grpSpPr>
        <p:sp>
          <p:nvSpPr>
            <p:cNvPr id="76810" name="Rectangle 34"/>
            <p:cNvSpPr>
              <a:spLocks noChangeArrowheads="1"/>
            </p:cNvSpPr>
            <p:nvPr/>
          </p:nvSpPr>
          <p:spPr bwMode="auto">
            <a:xfrm>
              <a:off x="1368107" y="2582452"/>
              <a:ext cx="6551613" cy="735341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A9999"/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pic>
          <p:nvPicPr>
            <p:cNvPr id="76811" name="Picture 17" descr="ictlogo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89920" y="2591692"/>
              <a:ext cx="752771" cy="716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56" name="Rectangle 36"/>
            <p:cNvSpPr>
              <a:spLocks noChangeArrowheads="1"/>
            </p:cNvSpPr>
            <p:nvPr/>
          </p:nvSpPr>
          <p:spPr bwMode="auto">
            <a:xfrm>
              <a:off x="2466217" y="2652437"/>
              <a:ext cx="3647152" cy="541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2005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年，中科院计算所，博士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学位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导师：徐志伟</a:t>
              </a:r>
              <a:endParaRPr kumimoji="0" lang="zh-CN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66520" y="4669968"/>
            <a:ext cx="6638043" cy="914400"/>
            <a:chOff x="1366520" y="4541519"/>
            <a:chExt cx="6638043" cy="1360854"/>
          </a:xfrm>
        </p:grpSpPr>
        <p:sp>
          <p:nvSpPr>
            <p:cNvPr id="76815" name="Rectangle 39"/>
            <p:cNvSpPr>
              <a:spLocks noChangeArrowheads="1"/>
            </p:cNvSpPr>
            <p:nvPr/>
          </p:nvSpPr>
          <p:spPr bwMode="auto">
            <a:xfrm>
              <a:off x="1366520" y="4541519"/>
              <a:ext cx="6551612" cy="1360854"/>
            </a:xfrm>
            <a:prstGeom prst="rect">
              <a:avLst/>
            </a:prstGeom>
            <a:gradFill flip="none" rotWithShape="1">
              <a:gsLst>
                <a:gs pos="0">
                  <a:srgbClr val="FFE575">
                    <a:tint val="66000"/>
                    <a:satMod val="160000"/>
                  </a:srgbClr>
                </a:gs>
                <a:gs pos="50000">
                  <a:srgbClr val="FFE575">
                    <a:tint val="44500"/>
                    <a:satMod val="160000"/>
                  </a:srgbClr>
                </a:gs>
                <a:gs pos="100000">
                  <a:srgbClr val="FFE57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998946"/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5163" name="Rectangle 43"/>
            <p:cNvSpPr>
              <a:spLocks noChangeArrowheads="1"/>
            </p:cNvSpPr>
            <p:nvPr/>
          </p:nvSpPr>
          <p:spPr bwMode="auto">
            <a:xfrm>
              <a:off x="2525880" y="5195446"/>
              <a:ext cx="54786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2009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年，中科院计算所</a:t>
              </a: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,</a:t>
              </a:r>
              <a:r>
                <a:rPr kumimoji="0" 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副研究员</a:t>
              </a:r>
              <a:endParaRPr kumimoji="0" 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2525880" y="4659605"/>
              <a:ext cx="54786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2005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年，中科院计算所</a:t>
              </a: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,</a:t>
              </a:r>
              <a:r>
                <a:rPr kumimoji="0" lang="zh-CN" altLang="en-US" sz="1800" dirty="0">
                  <a:latin typeface="+mn-ea"/>
                  <a:ea typeface="+mn-ea"/>
                </a:rPr>
                <a:t>助理</a:t>
              </a:r>
              <a:r>
                <a:rPr kumimoji="0" 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研究员</a:t>
              </a:r>
              <a:endParaRPr kumimoji="0" 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66520" y="5776538"/>
            <a:ext cx="6629102" cy="835678"/>
            <a:chOff x="1366520" y="3563091"/>
            <a:chExt cx="6629102" cy="735341"/>
          </a:xfrm>
        </p:grpSpPr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366520" y="3563091"/>
              <a:ext cx="6551613" cy="7353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6" name="Rectangle 43"/>
            <p:cNvSpPr>
              <a:spLocks noChangeArrowheads="1"/>
            </p:cNvSpPr>
            <p:nvPr/>
          </p:nvSpPr>
          <p:spPr bwMode="auto">
            <a:xfrm>
              <a:off x="2516939" y="3640181"/>
              <a:ext cx="5478683" cy="568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algn="ctr" rtl="0" fontAlgn="base">
                <a:spcBef>
                  <a:spcPct val="50000"/>
                </a:spcBef>
                <a:spcAft>
                  <a:spcPct val="0"/>
                </a:spcAft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1pPr>
              <a:lvl2pPr marL="457200" algn="ctr" rtl="0" fontAlgn="base">
                <a:spcBef>
                  <a:spcPct val="50000"/>
                </a:spcBef>
                <a:spcAft>
                  <a:spcPct val="0"/>
                </a:spcAft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2pPr>
              <a:lvl3pPr marL="914400" algn="ctr" rtl="0" fontAlgn="base">
                <a:spcBef>
                  <a:spcPct val="50000"/>
                </a:spcBef>
                <a:spcAft>
                  <a:spcPct val="0"/>
                </a:spcAft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3pPr>
              <a:lvl4pPr marL="1371600" algn="ctr" rtl="0" fontAlgn="base">
                <a:spcBef>
                  <a:spcPct val="50000"/>
                </a:spcBef>
                <a:spcAft>
                  <a:spcPct val="0"/>
                </a:spcAft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4pPr>
              <a:lvl5pPr marL="1828800" algn="ctr" rtl="0" fontAlgn="base">
                <a:spcBef>
                  <a:spcPct val="50000"/>
                </a:spcBef>
                <a:spcAft>
                  <a:spcPct val="0"/>
                </a:spcAft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1500" b="1" kern="12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2012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年，南加州大学，</a:t>
              </a:r>
              <a:r>
                <a:rPr kumimoji="0" lang="en-US" altLang="zh-CN" sz="1800" dirty="0">
                  <a:latin typeface="+mn-ea"/>
                  <a:ea typeface="+mn-ea"/>
                </a:rPr>
                <a:t>visiting </a:t>
              </a:r>
              <a:r>
                <a:rPr kumimoji="0" lang="en-US" altLang="zh-CN" sz="1800" dirty="0" smtClean="0">
                  <a:latin typeface="+mn-ea"/>
                  <a:ea typeface="+mn-ea"/>
                </a:rPr>
                <a:t>professor</a:t>
              </a:r>
              <a:endParaRPr kumimoji="0" lang="zh-CN" altLang="en-US" sz="1800" dirty="0" smtClean="0">
                <a:latin typeface="+mn-ea"/>
                <a:ea typeface="+mn-ea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合作者：滕尚华</a:t>
              </a:r>
              <a:endParaRPr kumimoji="0" lang="zh-CN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1368107" y="1591829"/>
            <a:ext cx="6576793" cy="839972"/>
            <a:chOff x="1368107" y="1591829"/>
            <a:chExt cx="6576793" cy="839972"/>
          </a:xfrm>
        </p:grpSpPr>
        <p:sp>
          <p:nvSpPr>
            <p:cNvPr id="76801" name="Rectangle 30"/>
            <p:cNvSpPr>
              <a:spLocks noChangeArrowheads="1"/>
            </p:cNvSpPr>
            <p:nvPr/>
          </p:nvSpPr>
          <p:spPr bwMode="auto">
            <a:xfrm>
              <a:off x="1368107" y="1591829"/>
              <a:ext cx="6553200" cy="839972"/>
            </a:xfrm>
            <a:prstGeom prst="rect">
              <a:avLst/>
            </a:prstGeom>
            <a:solidFill>
              <a:srgbClr val="CCFFCC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A997A"/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76804" name="Text Box 11"/>
            <p:cNvSpPr txBox="1">
              <a:spLocks noChangeArrowheads="1"/>
            </p:cNvSpPr>
            <p:nvPr/>
          </p:nvSpPr>
          <p:spPr bwMode="auto">
            <a:xfrm>
              <a:off x="2466217" y="1823105"/>
              <a:ext cx="54786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dirty="0">
                  <a:latin typeface="+mn-ea"/>
                  <a:ea typeface="+mn-ea"/>
                </a:rPr>
                <a:t>1999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年，华东师大</a:t>
              </a:r>
              <a:r>
                <a:rPr kumimoji="0" lang="zh-CN" altLang="en-US" sz="1800" dirty="0">
                  <a:latin typeface="+mn-ea"/>
                  <a:ea typeface="+mn-ea"/>
                </a:rPr>
                <a:t>，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数学系，学士学位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929" y="1630052"/>
              <a:ext cx="761761" cy="761761"/>
            </a:xfrm>
            <a:prstGeom prst="rect">
              <a:avLst/>
            </a:prstGeom>
          </p:spPr>
        </p:pic>
      </p:grpSp>
      <p:pic>
        <p:nvPicPr>
          <p:cNvPr id="23" name="Picture 17" descr="ict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9920" y="4801325"/>
            <a:ext cx="752771" cy="716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 8"/>
          <p:cNvGrpSpPr/>
          <p:nvPr/>
        </p:nvGrpSpPr>
        <p:grpSpPr>
          <a:xfrm>
            <a:off x="1376129" y="2658625"/>
            <a:ext cx="6576793" cy="839972"/>
            <a:chOff x="1376129" y="2658625"/>
            <a:chExt cx="6576793" cy="839972"/>
          </a:xfrm>
        </p:grpSpPr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1376129" y="2658625"/>
              <a:ext cx="6553200" cy="83997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A997A"/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2474239" y="2692949"/>
              <a:ext cx="54786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dirty="0">
                  <a:latin typeface="+mn-ea"/>
                  <a:ea typeface="+mn-ea"/>
                </a:rPr>
                <a:t>2002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年，北京大学</a:t>
              </a:r>
              <a:r>
                <a:rPr kumimoji="0" lang="zh-CN" altLang="en-US" sz="1800" dirty="0">
                  <a:latin typeface="+mn-ea"/>
                  <a:ea typeface="+mn-ea"/>
                </a:rPr>
                <a:t>，</a:t>
              </a:r>
              <a:r>
                <a:rPr kumimoji="0" lang="zh-CN" alt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数学科学学院，硕士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学位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导师：王诗宬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6"/>
            <a:srcRect l="-345" t="-734" r="53451" b="734"/>
            <a:stretch/>
          </p:blipFill>
          <p:spPr>
            <a:xfrm>
              <a:off x="1589220" y="2706751"/>
              <a:ext cx="750182" cy="751792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425" y="5808666"/>
            <a:ext cx="706965" cy="6871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307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05522" y="2539565"/>
            <a:ext cx="2522975" cy="2129254"/>
            <a:chOff x="705522" y="1988021"/>
            <a:chExt cx="2522975" cy="212925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46" y="2825273"/>
              <a:ext cx="1835230" cy="1292002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705522" y="1988021"/>
              <a:ext cx="2522975" cy="856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zh-CN" altLang="en-US" sz="2400" dirty="0" smtClean="0">
                  <a:ea typeface="宋体" pitchFamily="2" charset="-122"/>
                </a:rPr>
                <a:t>实时追踪</a:t>
              </a:r>
              <a:endParaRPr lang="en-US" altLang="zh-CN" sz="2400" dirty="0" smtClean="0">
                <a:ea typeface="宋体" pitchFamily="2" charset="-122"/>
              </a:endParaRPr>
            </a:p>
            <a:p>
              <a:pPr>
                <a:spcBef>
                  <a:spcPts val="240"/>
                </a:spcBef>
              </a:pPr>
              <a:r>
                <a:rPr lang="en-US" altLang="zh-CN" sz="2400" dirty="0" smtClean="0">
                  <a:ea typeface="宋体" pitchFamily="2" charset="-122"/>
                </a:rPr>
                <a:t>top-k</a:t>
              </a:r>
              <a:r>
                <a:rPr lang="zh-CN" altLang="en-US" sz="2400" dirty="0" smtClean="0">
                  <a:ea typeface="宋体" pitchFamily="2" charset="-122"/>
                </a:rPr>
                <a:t>重点对象</a:t>
              </a:r>
              <a:endParaRPr lang="en-US" altLang="zh-CN" sz="2400" dirty="0">
                <a:ea typeface="宋体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灰箱数据挖掘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5082519" y="1921625"/>
            <a:ext cx="3712900" cy="3725514"/>
            <a:chOff x="4079631" y="1060703"/>
            <a:chExt cx="5064369" cy="508157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/>
            <a:srcRect t="1652" r="2378"/>
            <a:stretch/>
          </p:blipFill>
          <p:spPr>
            <a:xfrm>
              <a:off x="4079631" y="1060703"/>
              <a:ext cx="5064369" cy="508157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alphaModFix amt="36000"/>
            </a:blip>
            <a:stretch>
              <a:fillRect/>
            </a:stretch>
          </p:blipFill>
          <p:spPr>
            <a:xfrm>
              <a:off x="4502990" y="2953846"/>
              <a:ext cx="4567443" cy="1511408"/>
            </a:xfrm>
            <a:prstGeom prst="rect">
              <a:avLst/>
            </a:prstGeom>
            <a:effectLst>
              <a:softEdge rad="457200"/>
            </a:effectLst>
          </p:spPr>
        </p:pic>
      </p:grpSp>
      <p:pic>
        <p:nvPicPr>
          <p:cNvPr id="20" name="Picture 4" descr="https://ss0.bdstatic.com/70cFvHSh_Q1YnxGkpoWK1HF6hhy/it/u=2373446053,1816522013&amp;fm=26&amp;gp=0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11" b="30240"/>
          <a:stretch/>
        </p:blipFill>
        <p:spPr bwMode="auto">
          <a:xfrm rot="193255" flipV="1">
            <a:off x="2445360" y="4204383"/>
            <a:ext cx="3113401" cy="321037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2491752" y="3731271"/>
            <a:ext cx="2518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限速数据访问</a:t>
            </a:r>
            <a:endParaRPr lang="en-US" sz="2400" dirty="0"/>
          </a:p>
        </p:txBody>
      </p:sp>
      <p:grpSp>
        <p:nvGrpSpPr>
          <p:cNvPr id="17" name="组 16"/>
          <p:cNvGrpSpPr/>
          <p:nvPr/>
        </p:nvGrpSpPr>
        <p:grpSpPr>
          <a:xfrm>
            <a:off x="4852251" y="1727200"/>
            <a:ext cx="4146606" cy="4684694"/>
            <a:chOff x="4852251" y="1727200"/>
            <a:chExt cx="4146606" cy="4684694"/>
          </a:xfrm>
        </p:grpSpPr>
        <p:sp>
          <p:nvSpPr>
            <p:cNvPr id="15" name="矩形 14"/>
            <p:cNvSpPr/>
            <p:nvPr/>
          </p:nvSpPr>
          <p:spPr bwMode="auto">
            <a:xfrm>
              <a:off x="4852251" y="1727200"/>
              <a:ext cx="4146606" cy="4093029"/>
            </a:xfrm>
            <a:prstGeom prst="rect">
              <a:avLst/>
            </a:prstGeom>
            <a:noFill/>
            <a:ln w="476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68156" y="5950229"/>
              <a:ext cx="3897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/>
                <a:t>灰箱：访问受限、动态变化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1390508"/>
      </p:ext>
    </p:extLst>
  </p:cSld>
  <p:clrMapOvr>
    <a:masterClrMapping/>
  </p:clrMapOvr>
  <p:transition advTm="605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14" y="215900"/>
            <a:ext cx="8277225" cy="719138"/>
          </a:xfrm>
        </p:spPr>
        <p:txBody>
          <a:bodyPr/>
          <a:lstStyle/>
          <a:p>
            <a:r>
              <a:rPr lang="zh-CN" altLang="en-US" dirty="0" smtClean="0"/>
              <a:t>灰箱数据</a:t>
            </a:r>
            <a:r>
              <a:rPr lang="en-US" altLang="zh-CN" dirty="0" smtClean="0"/>
              <a:t>top-k</a:t>
            </a:r>
            <a:r>
              <a:rPr lang="zh-CN" altLang="en-US" dirty="0" smtClean="0"/>
              <a:t>排序问题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cxnSp>
        <p:nvCxnSpPr>
          <p:cNvPr id="20" name="直线连接符 19"/>
          <p:cNvCxnSpPr/>
          <p:nvPr/>
        </p:nvCxnSpPr>
        <p:spPr bwMode="auto">
          <a:xfrm flipV="1">
            <a:off x="5707387" y="4163125"/>
            <a:ext cx="1689484" cy="69073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直线连接符 22"/>
          <p:cNvCxnSpPr>
            <a:endCxn id="1026" idx="2"/>
          </p:cNvCxnSpPr>
          <p:nvPr/>
        </p:nvCxnSpPr>
        <p:spPr bwMode="auto">
          <a:xfrm>
            <a:off x="6068095" y="2905814"/>
            <a:ext cx="1345654" cy="137033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直线连接符 24"/>
          <p:cNvCxnSpPr/>
          <p:nvPr/>
        </p:nvCxnSpPr>
        <p:spPr bwMode="auto">
          <a:xfrm flipV="1">
            <a:off x="4071185" y="2950575"/>
            <a:ext cx="1847788" cy="950489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直线连接符 28"/>
          <p:cNvCxnSpPr/>
          <p:nvPr/>
        </p:nvCxnSpPr>
        <p:spPr bwMode="auto">
          <a:xfrm flipV="1">
            <a:off x="2141422" y="3918397"/>
            <a:ext cx="1765837" cy="20972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直线连接符 30"/>
          <p:cNvCxnSpPr/>
          <p:nvPr/>
        </p:nvCxnSpPr>
        <p:spPr bwMode="auto">
          <a:xfrm flipV="1">
            <a:off x="2057400" y="2988329"/>
            <a:ext cx="552450" cy="76699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直线连接符 32"/>
          <p:cNvCxnSpPr/>
          <p:nvPr/>
        </p:nvCxnSpPr>
        <p:spPr bwMode="auto">
          <a:xfrm>
            <a:off x="2697859" y="2950574"/>
            <a:ext cx="1137294" cy="967823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直线连接符 34"/>
          <p:cNvCxnSpPr/>
          <p:nvPr/>
        </p:nvCxnSpPr>
        <p:spPr bwMode="auto">
          <a:xfrm>
            <a:off x="3929137" y="3964343"/>
            <a:ext cx="1483613" cy="88952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直线连接符 36"/>
          <p:cNvCxnSpPr/>
          <p:nvPr/>
        </p:nvCxnSpPr>
        <p:spPr bwMode="auto">
          <a:xfrm>
            <a:off x="2697859" y="2950574"/>
            <a:ext cx="3216665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3" name="AutoShape 25"/>
          <p:cNvSpPr>
            <a:spLocks noChangeArrowheads="1"/>
          </p:cNvSpPr>
          <p:nvPr/>
        </p:nvSpPr>
        <p:spPr bwMode="auto">
          <a:xfrm>
            <a:off x="1777348" y="1882787"/>
            <a:ext cx="360000" cy="2332315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25"/>
          <p:cNvSpPr>
            <a:spLocks noChangeArrowheads="1"/>
          </p:cNvSpPr>
          <p:nvPr/>
        </p:nvSpPr>
        <p:spPr bwMode="auto">
          <a:xfrm>
            <a:off x="5383410" y="3224357"/>
            <a:ext cx="360000" cy="1750898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25"/>
          <p:cNvSpPr>
            <a:spLocks noChangeArrowheads="1"/>
          </p:cNvSpPr>
          <p:nvPr/>
        </p:nvSpPr>
        <p:spPr bwMode="auto">
          <a:xfrm>
            <a:off x="7244324" y="3035322"/>
            <a:ext cx="360000" cy="1277379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25"/>
          <p:cNvSpPr>
            <a:spLocks noChangeArrowheads="1"/>
          </p:cNvSpPr>
          <p:nvPr/>
        </p:nvSpPr>
        <p:spPr bwMode="auto">
          <a:xfrm>
            <a:off x="5852285" y="1420995"/>
            <a:ext cx="360000" cy="1567334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AutoShape 25"/>
          <p:cNvSpPr>
            <a:spLocks noChangeArrowheads="1"/>
          </p:cNvSpPr>
          <p:nvPr/>
        </p:nvSpPr>
        <p:spPr bwMode="auto">
          <a:xfrm>
            <a:off x="3727259" y="3322118"/>
            <a:ext cx="360000" cy="749141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AutoShape 25"/>
          <p:cNvSpPr>
            <a:spLocks noChangeArrowheads="1"/>
          </p:cNvSpPr>
          <p:nvPr/>
        </p:nvSpPr>
        <p:spPr bwMode="auto">
          <a:xfrm>
            <a:off x="2511531" y="2209359"/>
            <a:ext cx="360000" cy="926149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600" y="2818800"/>
            <a:ext cx="438572" cy="5053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25928" t="3809" r="25386" b="5715"/>
          <a:stretch/>
        </p:blipFill>
        <p:spPr>
          <a:xfrm>
            <a:off x="5409661" y="2597217"/>
            <a:ext cx="297726" cy="6285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53643" t="11428" r="18746" b="26393"/>
          <a:stretch/>
        </p:blipFill>
        <p:spPr>
          <a:xfrm>
            <a:off x="2429884" y="1879516"/>
            <a:ext cx="521407" cy="3913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l="21479" t="26266" r="16211" b="23373"/>
          <a:stretch/>
        </p:blipFill>
        <p:spPr>
          <a:xfrm>
            <a:off x="1620741" y="1285583"/>
            <a:ext cx="611440" cy="63577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973" y="3696854"/>
            <a:ext cx="438572" cy="50533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/>
          <a:srcRect l="25928" t="3809" r="25386" b="5715"/>
          <a:stretch/>
        </p:blipFill>
        <p:spPr>
          <a:xfrm>
            <a:off x="5412750" y="4330165"/>
            <a:ext cx="297726" cy="62853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7"/>
          <a:srcRect l="19048" t="20000" r="13167" b="16190"/>
          <a:stretch/>
        </p:blipFill>
        <p:spPr>
          <a:xfrm>
            <a:off x="5876424" y="2634375"/>
            <a:ext cx="307142" cy="3758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/>
          <a:srcRect l="53643" t="11428" r="18746" b="26393"/>
          <a:stretch/>
        </p:blipFill>
        <p:spPr>
          <a:xfrm>
            <a:off x="2437156" y="2710116"/>
            <a:ext cx="521407" cy="39139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6"/>
          <a:srcRect l="21479" t="26266" r="16211" b="23373"/>
          <a:stretch/>
        </p:blipFill>
        <p:spPr>
          <a:xfrm>
            <a:off x="1668592" y="3600509"/>
            <a:ext cx="611440" cy="635776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7"/>
          <a:srcRect l="19048" t="20000" r="13167" b="16190"/>
          <a:stretch/>
        </p:blipFill>
        <p:spPr>
          <a:xfrm>
            <a:off x="5870559" y="1062754"/>
            <a:ext cx="307142" cy="375864"/>
          </a:xfrm>
          <a:prstGeom prst="rect">
            <a:avLst/>
          </a:prstGeom>
        </p:spPr>
      </p:pic>
      <p:pic>
        <p:nvPicPr>
          <p:cNvPr id="1026" name="Picture 2" descr="https://ss0.baidu.com/73t1bjeh1BF3odCf/it/u=1464970490,2750701360&amp;fm=85&amp;s=180C347247006351496C45CF0200802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t="15713" r="36354"/>
          <a:stretch/>
        </p:blipFill>
        <p:spPr bwMode="auto">
          <a:xfrm>
            <a:off x="7256173" y="3674011"/>
            <a:ext cx="315152" cy="6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ss0.baidu.com/73t1bjeh1BF3odCf/it/u=1464970490,2750701360&amp;fm=85&amp;s=180C347247006351496C45CF0200802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t="15713" r="36354"/>
          <a:stretch/>
        </p:blipFill>
        <p:spPr bwMode="auto">
          <a:xfrm>
            <a:off x="7239295" y="2438622"/>
            <a:ext cx="315152" cy="6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8778419"/>
      </p:ext>
    </p:extLst>
  </p:cSld>
  <p:clrMapOvr>
    <a:masterClrMapping/>
  </p:clrMapOvr>
  <p:transition advTm="126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6" grpId="0" animBg="1"/>
      <p:bldP spid="77" grpId="0" animBg="1"/>
      <p:bldP spid="80" grpId="0" animBg="1"/>
      <p:bldP spid="8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线连接符 28"/>
          <p:cNvCxnSpPr/>
          <p:nvPr/>
        </p:nvCxnSpPr>
        <p:spPr bwMode="auto">
          <a:xfrm flipV="1">
            <a:off x="2141422" y="3918397"/>
            <a:ext cx="1765837" cy="20972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9" name="直线连接符 34"/>
          <p:cNvCxnSpPr/>
          <p:nvPr/>
        </p:nvCxnSpPr>
        <p:spPr bwMode="auto">
          <a:xfrm>
            <a:off x="3929137" y="3964343"/>
            <a:ext cx="1483613" cy="88952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14" y="215900"/>
            <a:ext cx="8277225" cy="719138"/>
          </a:xfrm>
        </p:spPr>
        <p:txBody>
          <a:bodyPr/>
          <a:lstStyle/>
          <a:p>
            <a:r>
              <a:rPr lang="zh-CN" altLang="en-US" dirty="0" smtClean="0"/>
              <a:t>灰箱数据</a:t>
            </a:r>
            <a:r>
              <a:rPr lang="en-US" altLang="zh-CN" dirty="0" smtClean="0"/>
              <a:t>top-k</a:t>
            </a:r>
            <a:r>
              <a:rPr lang="zh-CN" altLang="en-US" dirty="0" smtClean="0"/>
              <a:t>排序问题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cxnSp>
        <p:nvCxnSpPr>
          <p:cNvPr id="20" name="直线连接符 19"/>
          <p:cNvCxnSpPr/>
          <p:nvPr/>
        </p:nvCxnSpPr>
        <p:spPr bwMode="auto">
          <a:xfrm flipV="1">
            <a:off x="5707636" y="4163125"/>
            <a:ext cx="1689235" cy="69073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直线连接符 22"/>
          <p:cNvCxnSpPr/>
          <p:nvPr/>
        </p:nvCxnSpPr>
        <p:spPr bwMode="auto">
          <a:xfrm>
            <a:off x="6068095" y="2905814"/>
            <a:ext cx="1345654" cy="137033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直线连接符 24"/>
          <p:cNvCxnSpPr/>
          <p:nvPr/>
        </p:nvCxnSpPr>
        <p:spPr bwMode="auto">
          <a:xfrm flipV="1">
            <a:off x="4071600" y="2950575"/>
            <a:ext cx="1846800" cy="95040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直线连接符 30"/>
          <p:cNvCxnSpPr/>
          <p:nvPr/>
        </p:nvCxnSpPr>
        <p:spPr bwMode="auto">
          <a:xfrm flipV="1">
            <a:off x="2057400" y="2988329"/>
            <a:ext cx="552450" cy="76699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直线连接符 32"/>
          <p:cNvCxnSpPr/>
          <p:nvPr/>
        </p:nvCxnSpPr>
        <p:spPr bwMode="auto">
          <a:xfrm>
            <a:off x="2697859" y="2950574"/>
            <a:ext cx="1114967" cy="956071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直线连接符 36"/>
          <p:cNvCxnSpPr/>
          <p:nvPr/>
        </p:nvCxnSpPr>
        <p:spPr bwMode="auto">
          <a:xfrm>
            <a:off x="2697859" y="2950574"/>
            <a:ext cx="3216665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3" name="AutoShape 25"/>
          <p:cNvSpPr>
            <a:spLocks noChangeArrowheads="1"/>
          </p:cNvSpPr>
          <p:nvPr/>
        </p:nvSpPr>
        <p:spPr bwMode="auto">
          <a:xfrm>
            <a:off x="1777348" y="1882787"/>
            <a:ext cx="360000" cy="2332315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25"/>
          <p:cNvSpPr>
            <a:spLocks noChangeArrowheads="1"/>
          </p:cNvSpPr>
          <p:nvPr/>
        </p:nvSpPr>
        <p:spPr bwMode="auto">
          <a:xfrm>
            <a:off x="5383410" y="3224357"/>
            <a:ext cx="360000" cy="1750898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25"/>
          <p:cNvSpPr>
            <a:spLocks noChangeArrowheads="1"/>
          </p:cNvSpPr>
          <p:nvPr/>
        </p:nvSpPr>
        <p:spPr bwMode="auto">
          <a:xfrm>
            <a:off x="7244324" y="3035322"/>
            <a:ext cx="360000" cy="1277379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25"/>
          <p:cNvSpPr>
            <a:spLocks noChangeArrowheads="1"/>
          </p:cNvSpPr>
          <p:nvPr/>
        </p:nvSpPr>
        <p:spPr bwMode="auto">
          <a:xfrm>
            <a:off x="5852285" y="1420995"/>
            <a:ext cx="360000" cy="1567334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AutoShape 25"/>
          <p:cNvSpPr>
            <a:spLocks noChangeArrowheads="1"/>
          </p:cNvSpPr>
          <p:nvPr/>
        </p:nvSpPr>
        <p:spPr bwMode="auto">
          <a:xfrm>
            <a:off x="3726000" y="3322800"/>
            <a:ext cx="360000" cy="749141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AutoShape 25"/>
          <p:cNvSpPr>
            <a:spLocks noChangeArrowheads="1"/>
          </p:cNvSpPr>
          <p:nvPr/>
        </p:nvSpPr>
        <p:spPr bwMode="auto">
          <a:xfrm>
            <a:off x="2511531" y="2209359"/>
            <a:ext cx="360000" cy="926149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41" y="2817033"/>
            <a:ext cx="438572" cy="5053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53643" t="11428" r="18746" b="26393"/>
          <a:stretch/>
        </p:blipFill>
        <p:spPr>
          <a:xfrm>
            <a:off x="2429884" y="1819694"/>
            <a:ext cx="521407" cy="391396"/>
          </a:xfrm>
          <a:prstGeom prst="rect">
            <a:avLst/>
          </a:prstGeom>
        </p:spPr>
      </p:pic>
      <p:pic>
        <p:nvPicPr>
          <p:cNvPr id="51" name="Picture 2" descr="https://ss0.baidu.com/73t1bjeh1BF3odCf/it/u=1464970490,2750701360&amp;fm=85&amp;s=180C347247006351496C45CF0200802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t="15713" r="36354"/>
          <a:stretch/>
        </p:blipFill>
        <p:spPr bwMode="auto">
          <a:xfrm>
            <a:off x="7239295" y="2438622"/>
            <a:ext cx="315152" cy="6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6"/>
          <a:srcRect l="21479" t="26266" r="16211" b="23373"/>
          <a:stretch/>
        </p:blipFill>
        <p:spPr>
          <a:xfrm>
            <a:off x="1620000" y="1285200"/>
            <a:ext cx="611440" cy="635776"/>
          </a:xfrm>
          <a:prstGeom prst="rect">
            <a:avLst/>
          </a:prstGeom>
        </p:spPr>
      </p:pic>
      <p:pic>
        <p:nvPicPr>
          <p:cNvPr id="8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7" b="57285"/>
          <a:stretch/>
        </p:blipFill>
        <p:spPr bwMode="auto">
          <a:xfrm>
            <a:off x="-46663" y="5003952"/>
            <a:ext cx="9235440" cy="72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8"/>
          <a:srcRect l="25928" t="3809" r="25386" b="5715"/>
          <a:stretch/>
        </p:blipFill>
        <p:spPr>
          <a:xfrm>
            <a:off x="3663963" y="5835792"/>
            <a:ext cx="297726" cy="62853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 rotWithShape="1">
          <a:blip r:embed="rId6"/>
          <a:srcRect l="21479" t="26266" r="16211" b="23373"/>
          <a:stretch/>
        </p:blipFill>
        <p:spPr>
          <a:xfrm>
            <a:off x="6238031" y="5828549"/>
            <a:ext cx="611440" cy="635776"/>
          </a:xfrm>
          <a:prstGeom prst="rect">
            <a:avLst/>
          </a:prstGeom>
        </p:spPr>
      </p:pic>
      <p:sp>
        <p:nvSpPr>
          <p:cNvPr id="95" name="文本框 2"/>
          <p:cNvSpPr txBox="1"/>
          <p:nvPr/>
        </p:nvSpPr>
        <p:spPr>
          <a:xfrm>
            <a:off x="2242764" y="5921177"/>
            <a:ext cx="116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itchFamily="2" charset="-122"/>
              </a:rPr>
              <a:t>Top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k</a:t>
            </a:r>
            <a:r>
              <a:rPr lang="zh-CN" altLang="en-US" sz="2400" dirty="0" smtClean="0">
                <a:ea typeface="宋体" pitchFamily="2" charset="-122"/>
              </a:rPr>
              <a:t>：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54" name="AutoShape 25"/>
          <p:cNvSpPr>
            <a:spLocks noChangeArrowheads="1"/>
          </p:cNvSpPr>
          <p:nvPr/>
        </p:nvSpPr>
        <p:spPr bwMode="auto">
          <a:xfrm>
            <a:off x="5382000" y="2880000"/>
            <a:ext cx="360000" cy="21096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AutoShape 25"/>
          <p:cNvSpPr>
            <a:spLocks noChangeArrowheads="1"/>
          </p:cNvSpPr>
          <p:nvPr/>
        </p:nvSpPr>
        <p:spPr bwMode="auto">
          <a:xfrm>
            <a:off x="1778400" y="2599200"/>
            <a:ext cx="360000" cy="16128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25"/>
          <p:cNvSpPr>
            <a:spLocks noChangeArrowheads="1"/>
          </p:cNvSpPr>
          <p:nvPr/>
        </p:nvSpPr>
        <p:spPr bwMode="auto">
          <a:xfrm>
            <a:off x="5853600" y="1771200"/>
            <a:ext cx="360000" cy="12060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9"/>
          <a:srcRect l="19048" t="20000" r="13167" b="16190"/>
          <a:stretch/>
        </p:blipFill>
        <p:spPr>
          <a:xfrm>
            <a:off x="5871600" y="1044998"/>
            <a:ext cx="307142" cy="37586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8"/>
          <a:srcRect l="25928" t="3809" r="25386" b="5715"/>
          <a:stretch/>
        </p:blipFill>
        <p:spPr>
          <a:xfrm>
            <a:off x="5410800" y="2595600"/>
            <a:ext cx="297726" cy="62853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4"/>
          <a:srcRect l="53643" t="11428" r="18746" b="26393"/>
          <a:stretch/>
        </p:blipFill>
        <p:spPr>
          <a:xfrm>
            <a:off x="4865105" y="5921177"/>
            <a:ext cx="597069" cy="448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4902985"/>
      </p:ext>
    </p:extLst>
  </p:cSld>
  <p:clrMapOvr>
    <a:masterClrMapping/>
  </p:clrMapOvr>
  <p:transition advTm="320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0.00052 0.1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3.88889E-6 -0.0504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018 0.0555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7" grpId="0" animBg="1"/>
      <p:bldP spid="95" grpId="0"/>
      <p:bldP spid="54" grpId="0" animBg="1"/>
      <p:bldP spid="55" grpId="0" animBg="1"/>
      <p:bldP spid="5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线连接符 28"/>
          <p:cNvCxnSpPr/>
          <p:nvPr/>
        </p:nvCxnSpPr>
        <p:spPr bwMode="auto">
          <a:xfrm flipV="1">
            <a:off x="2141422" y="3918397"/>
            <a:ext cx="1765837" cy="20972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4" name="直线连接符 34"/>
          <p:cNvCxnSpPr/>
          <p:nvPr/>
        </p:nvCxnSpPr>
        <p:spPr bwMode="auto">
          <a:xfrm>
            <a:off x="3929137" y="3964343"/>
            <a:ext cx="1483613" cy="88952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7" name="直线连接符 19"/>
          <p:cNvCxnSpPr/>
          <p:nvPr/>
        </p:nvCxnSpPr>
        <p:spPr bwMode="auto">
          <a:xfrm flipV="1">
            <a:off x="5707636" y="4163125"/>
            <a:ext cx="1689235" cy="690738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8" name="直线连接符 24"/>
          <p:cNvCxnSpPr/>
          <p:nvPr/>
        </p:nvCxnSpPr>
        <p:spPr bwMode="auto">
          <a:xfrm flipV="1">
            <a:off x="4071600" y="2950575"/>
            <a:ext cx="1846800" cy="95040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9" name="直线连接符 32"/>
          <p:cNvCxnSpPr/>
          <p:nvPr/>
        </p:nvCxnSpPr>
        <p:spPr bwMode="auto">
          <a:xfrm>
            <a:off x="2697859" y="2950574"/>
            <a:ext cx="1114967" cy="956071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14" y="215900"/>
            <a:ext cx="8277225" cy="719138"/>
          </a:xfrm>
        </p:spPr>
        <p:txBody>
          <a:bodyPr/>
          <a:lstStyle/>
          <a:p>
            <a:r>
              <a:rPr lang="zh-CN" altLang="en-US" dirty="0" smtClean="0"/>
              <a:t>灰箱数据</a:t>
            </a:r>
            <a:r>
              <a:rPr lang="en-US" altLang="zh-CN" dirty="0" smtClean="0"/>
              <a:t>top-k</a:t>
            </a:r>
            <a:r>
              <a:rPr lang="zh-CN" altLang="en-US" dirty="0" smtClean="0"/>
              <a:t>排序问题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cxnSp>
        <p:nvCxnSpPr>
          <p:cNvPr id="23" name="直线连接符 22"/>
          <p:cNvCxnSpPr/>
          <p:nvPr/>
        </p:nvCxnSpPr>
        <p:spPr bwMode="auto">
          <a:xfrm>
            <a:off x="6068095" y="2905814"/>
            <a:ext cx="1345654" cy="137033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直线连接符 30"/>
          <p:cNvCxnSpPr/>
          <p:nvPr/>
        </p:nvCxnSpPr>
        <p:spPr bwMode="auto">
          <a:xfrm flipV="1">
            <a:off x="2057400" y="2988329"/>
            <a:ext cx="552450" cy="76699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直线连接符 36"/>
          <p:cNvCxnSpPr/>
          <p:nvPr/>
        </p:nvCxnSpPr>
        <p:spPr bwMode="auto">
          <a:xfrm>
            <a:off x="2697859" y="2950574"/>
            <a:ext cx="3216665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73" name="AutoShape 25"/>
          <p:cNvSpPr>
            <a:spLocks noChangeArrowheads="1"/>
          </p:cNvSpPr>
          <p:nvPr/>
        </p:nvSpPr>
        <p:spPr bwMode="auto">
          <a:xfrm>
            <a:off x="1782000" y="2599200"/>
            <a:ext cx="360000" cy="16128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25"/>
          <p:cNvSpPr>
            <a:spLocks noChangeArrowheads="1"/>
          </p:cNvSpPr>
          <p:nvPr/>
        </p:nvSpPr>
        <p:spPr bwMode="auto">
          <a:xfrm>
            <a:off x="5374800" y="2880000"/>
            <a:ext cx="360000" cy="21096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25"/>
          <p:cNvSpPr>
            <a:spLocks noChangeArrowheads="1"/>
          </p:cNvSpPr>
          <p:nvPr/>
        </p:nvSpPr>
        <p:spPr bwMode="auto">
          <a:xfrm>
            <a:off x="7244324" y="3035322"/>
            <a:ext cx="360000" cy="1277379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25"/>
          <p:cNvSpPr>
            <a:spLocks noChangeArrowheads="1"/>
          </p:cNvSpPr>
          <p:nvPr/>
        </p:nvSpPr>
        <p:spPr bwMode="auto">
          <a:xfrm>
            <a:off x="5852285" y="1771200"/>
            <a:ext cx="360000" cy="12060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AutoShape 25"/>
          <p:cNvSpPr>
            <a:spLocks noChangeArrowheads="1"/>
          </p:cNvSpPr>
          <p:nvPr/>
        </p:nvSpPr>
        <p:spPr bwMode="auto">
          <a:xfrm>
            <a:off x="3726000" y="3322800"/>
            <a:ext cx="360000" cy="749141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AutoShape 25"/>
          <p:cNvSpPr>
            <a:spLocks noChangeArrowheads="1"/>
          </p:cNvSpPr>
          <p:nvPr/>
        </p:nvSpPr>
        <p:spPr bwMode="auto">
          <a:xfrm>
            <a:off x="2511531" y="2209359"/>
            <a:ext cx="360000" cy="926149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53643" t="11428" r="18746" b="26393"/>
          <a:stretch/>
        </p:blipFill>
        <p:spPr>
          <a:xfrm>
            <a:off x="2429884" y="1819694"/>
            <a:ext cx="521407" cy="391396"/>
          </a:xfrm>
          <a:prstGeom prst="rect">
            <a:avLst/>
          </a:prstGeom>
        </p:spPr>
      </p:pic>
      <p:pic>
        <p:nvPicPr>
          <p:cNvPr id="51" name="Picture 2" descr="https://ss0.baidu.com/73t1bjeh1BF3odCf/it/u=1464970490,2750701360&amp;fm=85&amp;s=180C347247006351496C45CF0200802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t="15713" r="36354"/>
          <a:stretch/>
        </p:blipFill>
        <p:spPr bwMode="auto">
          <a:xfrm>
            <a:off x="7239295" y="2438622"/>
            <a:ext cx="315152" cy="6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6"/>
          <a:srcRect l="21479" t="26266" r="16211" b="23373"/>
          <a:stretch/>
        </p:blipFill>
        <p:spPr>
          <a:xfrm>
            <a:off x="1620000" y="1980525"/>
            <a:ext cx="611440" cy="635776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7"/>
          <a:srcRect l="25928" t="3809" r="25386" b="5715"/>
          <a:stretch/>
        </p:blipFill>
        <p:spPr>
          <a:xfrm>
            <a:off x="5410800" y="2255120"/>
            <a:ext cx="297726" cy="628533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8"/>
          <a:srcRect l="19048" t="20000" r="13167" b="16190"/>
          <a:stretch/>
        </p:blipFill>
        <p:spPr>
          <a:xfrm>
            <a:off x="5871600" y="1383778"/>
            <a:ext cx="307142" cy="375864"/>
          </a:xfrm>
          <a:prstGeom prst="rect">
            <a:avLst/>
          </a:prstGeom>
        </p:spPr>
      </p:pic>
      <p:pic>
        <p:nvPicPr>
          <p:cNvPr id="8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7" b="57285"/>
          <a:stretch/>
        </p:blipFill>
        <p:spPr bwMode="auto">
          <a:xfrm>
            <a:off x="-46663" y="5003952"/>
            <a:ext cx="9235440" cy="72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9234" y="2860963"/>
            <a:ext cx="438572" cy="50533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7"/>
          <a:srcRect l="25928" t="3809" r="25386" b="5715"/>
          <a:stretch/>
        </p:blipFill>
        <p:spPr>
          <a:xfrm>
            <a:off x="3658092" y="5879322"/>
            <a:ext cx="297726" cy="62853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6"/>
          <a:srcRect l="21479" t="26266" r="16211" b="23373"/>
          <a:stretch/>
        </p:blipFill>
        <p:spPr>
          <a:xfrm>
            <a:off x="6246533" y="5859759"/>
            <a:ext cx="611440" cy="635776"/>
          </a:xfrm>
          <a:prstGeom prst="rect">
            <a:avLst/>
          </a:prstGeom>
        </p:spPr>
      </p:pic>
      <p:pic>
        <p:nvPicPr>
          <p:cNvPr id="66" name="Picture 2" descr="https://ss0.baidu.com/73t1bjeh1BF3odCf/it/u=1464970490,2750701360&amp;fm=85&amp;s=180C347247006351496C45CF0200802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t="15713" r="36354"/>
          <a:stretch/>
        </p:blipFill>
        <p:spPr bwMode="auto">
          <a:xfrm>
            <a:off x="4995000" y="5927609"/>
            <a:ext cx="315152" cy="6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文本框 2"/>
          <p:cNvSpPr txBox="1"/>
          <p:nvPr/>
        </p:nvSpPr>
        <p:spPr>
          <a:xfrm>
            <a:off x="2242764" y="5921177"/>
            <a:ext cx="116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宋体" pitchFamily="2" charset="-122"/>
              </a:rPr>
              <a:t>Top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k</a:t>
            </a:r>
            <a:r>
              <a:rPr lang="zh-CN" altLang="en-US" sz="2400" dirty="0" smtClean="0">
                <a:ea typeface="宋体" pitchFamily="2" charset="-122"/>
              </a:rPr>
              <a:t>：</a:t>
            </a: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44" name="AutoShape 25"/>
          <p:cNvSpPr>
            <a:spLocks noChangeArrowheads="1"/>
          </p:cNvSpPr>
          <p:nvPr/>
        </p:nvSpPr>
        <p:spPr bwMode="auto">
          <a:xfrm>
            <a:off x="3741634" y="3693600"/>
            <a:ext cx="360000" cy="3888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25"/>
          <p:cNvSpPr>
            <a:spLocks noChangeArrowheads="1"/>
          </p:cNvSpPr>
          <p:nvPr/>
        </p:nvSpPr>
        <p:spPr bwMode="auto">
          <a:xfrm>
            <a:off x="7243200" y="3600000"/>
            <a:ext cx="360000" cy="720000"/>
          </a:xfrm>
          <a:prstGeom prst="can">
            <a:avLst>
              <a:gd name="adj" fmla="val 46788"/>
            </a:avLst>
          </a:prstGeom>
          <a:gradFill rotWithShape="1">
            <a:gsLst>
              <a:gs pos="0">
                <a:srgbClr val="66CCFF">
                  <a:gamma/>
                  <a:shade val="46275"/>
                  <a:invGamma/>
                </a:srgbClr>
              </a:gs>
              <a:gs pos="50000">
                <a:srgbClr val="66CCFF"/>
              </a:gs>
              <a:gs pos="100000">
                <a:srgbClr val="66CCF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圆角矩形 64"/>
          <p:cNvSpPr/>
          <p:nvPr/>
        </p:nvSpPr>
        <p:spPr>
          <a:xfrm>
            <a:off x="630014" y="5865435"/>
            <a:ext cx="8041663" cy="764669"/>
          </a:xfrm>
          <a:prstGeom prst="roundRect">
            <a:avLst>
              <a:gd name="adj" fmla="val 0"/>
            </a:avLst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能否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追踪当前</a:t>
            </a:r>
            <a:r>
              <a:rPr lang="en-US" altLang="zh-CN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及其相对顺序</a:t>
            </a:r>
            <a:r>
              <a:rPr lang="zh-CN" altLang="en-US" sz="3200" b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32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5775597"/>
      </p:ext>
    </p:extLst>
  </p:cSld>
  <p:clrMapOvr>
    <a:masterClrMapping/>
  </p:clrMapOvr>
  <p:transition advTm="289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0.00035 0.0518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0035 0.0782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0" grpId="0" animBg="1"/>
      <p:bldP spid="95" grpId="1"/>
      <p:bldP spid="95" grpId="2"/>
      <p:bldP spid="44" grpId="0" animBg="1"/>
      <p:bldP spid="45" grpId="0" animBg="1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已知结果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98135" y="1679686"/>
            <a:ext cx="7085339" cy="2642228"/>
            <a:chOff x="198135" y="2854272"/>
            <a:chExt cx="7085339" cy="2642228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602291" y="3270316"/>
              <a:ext cx="0" cy="209146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602291" y="5369623"/>
              <a:ext cx="5681183" cy="0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98135" y="2854272"/>
              <a:ext cx="2808312" cy="47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排序误差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7093" y="5034835"/>
                  <a:ext cx="90382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/>
                          </a:rPr>
                          <m:t>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93" y="5034835"/>
                  <a:ext cx="9038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1544719" y="4124637"/>
            <a:ext cx="986206" cy="576238"/>
            <a:chOff x="1544719" y="5299223"/>
            <a:chExt cx="986206" cy="576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544719" y="5413796"/>
                  <a:ext cx="9862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charset="0"/>
                          </a:rPr>
                          <m:t>𝒌</m:t>
                        </m:r>
                        <m:r>
                          <a:rPr lang="en-US" altLang="zh-CN" sz="2400" b="1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latin typeface="Cambria Math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4719" y="5413796"/>
                  <a:ext cx="986206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椭圆 14"/>
            <p:cNvSpPr/>
            <p:nvPr/>
          </p:nvSpPr>
          <p:spPr>
            <a:xfrm>
              <a:off x="1925085" y="5299223"/>
              <a:ext cx="129118" cy="129672"/>
            </a:xfrm>
            <a:prstGeom prst="ellipse">
              <a:avLst/>
            </a:prstGeom>
            <a:solidFill>
              <a:srgbClr val="4234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-4505498" y="-2078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4919930" y="2360322"/>
            <a:ext cx="3846920" cy="2329310"/>
            <a:chOff x="4919930" y="3601307"/>
            <a:chExt cx="3846920" cy="2329310"/>
          </a:xfrm>
        </p:grpSpPr>
        <p:grpSp>
          <p:nvGrpSpPr>
            <p:cNvPr id="23" name="组合 22"/>
            <p:cNvGrpSpPr/>
            <p:nvPr/>
          </p:nvGrpSpPr>
          <p:grpSpPr>
            <a:xfrm>
              <a:off x="4919930" y="3601307"/>
              <a:ext cx="3846920" cy="2329310"/>
              <a:chOff x="4919930" y="3534908"/>
              <a:chExt cx="3846920" cy="23293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508767" y="5402553"/>
                    <a:ext cx="108401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smtClean="0">
                              <a:latin typeface="Cambria Math" charset="0"/>
                            </a:rPr>
                            <m:t>𝒌</m:t>
                          </m:r>
                          <m:r>
                            <a:rPr lang="en-US" altLang="zh-CN" sz="2400" b="1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𝒏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8767" y="5402553"/>
                    <a:ext cx="1084019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919930" y="4083238"/>
                    <a:ext cx="347678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dirty="0"/>
                      <a:t>误差</a:t>
                    </a:r>
                    <a:r>
                      <a:rPr lang="zh-CN" altLang="en-US" sz="2400" dirty="0" smtClean="0"/>
                      <a:t>上界    </a:t>
                    </a:r>
                    <a14:m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/>
                          </a:rPr>
                          <m:t>𝛀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9930" y="4083238"/>
                    <a:ext cx="3476783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t="-14474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5339447" y="3534908"/>
                    <a:ext cx="342740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dirty="0" smtClean="0">
                        <a:solidFill>
                          <a:srgbClr val="0000FF"/>
                        </a:solidFill>
                      </a:rPr>
                      <a:t>误差上界  </a:t>
                    </a:r>
                    <a:r>
                      <a:rPr lang="zh-CN" altLang="en-US" sz="2400" dirty="0" smtClean="0"/>
                      <a:t>  </a:t>
                    </a:r>
                    <a14:m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𝑶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𝒏𝒍𝒏𝒍𝒏𝒏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)</m:t>
                        </m:r>
                      </m:oMath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39447" y="3534908"/>
                    <a:ext cx="3427403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t="-14474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接连接符 20"/>
              <p:cNvCxnSpPr>
                <a:stCxn id="27" idx="4"/>
              </p:cNvCxnSpPr>
              <p:nvPr/>
            </p:nvCxnSpPr>
            <p:spPr>
              <a:xfrm flipH="1">
                <a:off x="6960679" y="3849264"/>
                <a:ext cx="13557" cy="15125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/>
            <p:cNvSpPr/>
            <p:nvPr/>
          </p:nvSpPr>
          <p:spPr bwMode="auto">
            <a:xfrm>
              <a:off x="6922344" y="3811880"/>
              <a:ext cx="103783" cy="103783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6908493" y="4330041"/>
              <a:ext cx="103783" cy="10378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9005" y="5036019"/>
            <a:ext cx="6184235" cy="1515293"/>
            <a:chOff x="3235047" y="4847836"/>
            <a:chExt cx="6184235" cy="1515293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047" y="4847836"/>
              <a:ext cx="994053" cy="126933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154634" y="5039690"/>
              <a:ext cx="22733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Eli </a:t>
              </a:r>
              <a:r>
                <a:rPr lang="en-US" altLang="zh-CN" sz="2000" dirty="0" err="1" smtClean="0"/>
                <a:t>Upfal</a:t>
              </a:r>
              <a:endParaRPr lang="en-US" altLang="zh-CN" sz="2000" dirty="0" smtClean="0"/>
            </a:p>
            <a:p>
              <a:r>
                <a:rPr lang="en-US" sz="2000" dirty="0" smtClean="0"/>
                <a:t>ACM/IEEE Fellow</a:t>
              </a:r>
            </a:p>
            <a:p>
              <a:endParaRPr lang="en-US" sz="20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056326" y="5149346"/>
              <a:ext cx="23629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ICALP 2009</a:t>
              </a:r>
              <a:endParaRPr lang="en-US" sz="3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9287558"/>
      </p:ext>
    </p:extLst>
  </p:cSld>
  <p:clrMapOvr>
    <a:masterClrMapping/>
  </p:clrMapOvr>
  <p:transition advTm="12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-141982" y="1659873"/>
            <a:ext cx="8742292" cy="3470472"/>
            <a:chOff x="-141982" y="1803153"/>
            <a:chExt cx="8742292" cy="3470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5616" y="4811960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16" y="4811960"/>
                  <a:ext cx="1008112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箭头连接符 4"/>
            <p:cNvCxnSpPr/>
            <p:nvPr/>
          </p:nvCxnSpPr>
          <p:spPr>
            <a:xfrm flipV="1">
              <a:off x="1187624" y="2223543"/>
              <a:ext cx="0" cy="252789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-141982" y="1803153"/>
              <a:ext cx="2664296" cy="473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排序误差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660232" y="4797152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2" y="4797152"/>
                  <a:ext cx="100811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728377" y="4399853"/>
                  <a:ext cx="6595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77" y="4399853"/>
                  <a:ext cx="65955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223089" y="3045509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0" smtClean="0">
                            <a:latin typeface="Cambria Math"/>
                          </a:rPr>
                          <m:t>𝛀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𝒏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089" y="3045509"/>
                  <a:ext cx="100811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7592198" y="2347869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 charset="0"/>
                          </a:rPr>
                          <m:t>𝑶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𝒏𝒍𝒏𝒍𝒏𝒏</m:t>
                        </m:r>
                        <m:r>
                          <a:rPr lang="en-US" altLang="zh-CN" sz="2400" b="1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2198" y="2347869"/>
                  <a:ext cx="1008112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7952" r="-34337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接连接符 55"/>
            <p:cNvCxnSpPr>
              <a:stCxn id="36" idx="4"/>
            </p:cNvCxnSpPr>
            <p:nvPr/>
          </p:nvCxnSpPr>
          <p:spPr>
            <a:xfrm>
              <a:off x="7157112" y="2662416"/>
              <a:ext cx="16702" cy="20722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187624" y="4753781"/>
              <a:ext cx="6336704" cy="0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547664" y="4678536"/>
              <a:ext cx="144016" cy="144016"/>
            </a:xfrm>
            <a:prstGeom prst="ellipse">
              <a:avLst/>
            </a:prstGeom>
            <a:solidFill>
              <a:srgbClr val="4234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203848" y="3243600"/>
            <a:ext cx="3940645" cy="1267841"/>
            <a:chOff x="3203848" y="2574429"/>
            <a:chExt cx="3940645" cy="1267841"/>
          </a:xfrm>
        </p:grpSpPr>
        <p:sp>
          <p:nvSpPr>
            <p:cNvPr id="51" name="任意多边形 50"/>
            <p:cNvSpPr/>
            <p:nvPr/>
          </p:nvSpPr>
          <p:spPr>
            <a:xfrm>
              <a:off x="5819774" y="2574429"/>
              <a:ext cx="1324719" cy="596699"/>
            </a:xfrm>
            <a:custGeom>
              <a:avLst/>
              <a:gdLst>
                <a:gd name="connsiteX0" fmla="*/ 0 w 1295400"/>
                <a:gd name="connsiteY0" fmla="*/ 638175 h 638175"/>
                <a:gd name="connsiteX1" fmla="*/ 609600 w 1295400"/>
                <a:gd name="connsiteY1" fmla="*/ 371475 h 638175"/>
                <a:gd name="connsiteX2" fmla="*/ 1295400 w 1295400"/>
                <a:gd name="connsiteY2" fmla="*/ 0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5400" h="638175">
                  <a:moveTo>
                    <a:pt x="0" y="638175"/>
                  </a:moveTo>
                  <a:cubicBezTo>
                    <a:pt x="196850" y="558006"/>
                    <a:pt x="393700" y="477837"/>
                    <a:pt x="609600" y="371475"/>
                  </a:cubicBezTo>
                  <a:cubicBezTo>
                    <a:pt x="825500" y="265113"/>
                    <a:pt x="1060450" y="132556"/>
                    <a:pt x="129540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3203848" y="3169543"/>
              <a:ext cx="2618978" cy="672727"/>
            </a:xfrm>
            <a:custGeom>
              <a:avLst/>
              <a:gdLst>
                <a:gd name="connsiteX0" fmla="*/ 0 w 2419350"/>
                <a:gd name="connsiteY0" fmla="*/ 1990725 h 1990725"/>
                <a:gd name="connsiteX1" fmla="*/ 1504950 w 2419350"/>
                <a:gd name="connsiteY1" fmla="*/ 1200150 h 1990725"/>
                <a:gd name="connsiteX2" fmla="*/ 2419350 w 2419350"/>
                <a:gd name="connsiteY2" fmla="*/ 0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9350" h="1990725">
                  <a:moveTo>
                    <a:pt x="0" y="1990725"/>
                  </a:moveTo>
                  <a:cubicBezTo>
                    <a:pt x="550862" y="1761331"/>
                    <a:pt x="1101725" y="1531937"/>
                    <a:pt x="1504950" y="1200150"/>
                  </a:cubicBezTo>
                  <a:cubicBezTo>
                    <a:pt x="1908175" y="868362"/>
                    <a:pt x="2163762" y="434181"/>
                    <a:pt x="241935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781675" y="2491397"/>
            <a:ext cx="1352550" cy="1362075"/>
          </a:xfrm>
          <a:custGeom>
            <a:avLst/>
            <a:gdLst>
              <a:gd name="connsiteX0" fmla="*/ 0 w 1352550"/>
              <a:gd name="connsiteY0" fmla="*/ 1362075 h 1362075"/>
              <a:gd name="connsiteX1" fmla="*/ 771525 w 1352550"/>
              <a:gd name="connsiteY1" fmla="*/ 781050 h 1362075"/>
              <a:gd name="connsiteX2" fmla="*/ 1352550 w 1352550"/>
              <a:gd name="connsiteY2" fmla="*/ 0 h 1362075"/>
              <a:gd name="connsiteX3" fmla="*/ 1352550 w 1352550"/>
              <a:gd name="connsiteY3" fmla="*/ 0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2550" h="1362075">
                <a:moveTo>
                  <a:pt x="0" y="1362075"/>
                </a:moveTo>
                <a:cubicBezTo>
                  <a:pt x="273050" y="1185069"/>
                  <a:pt x="546100" y="1008063"/>
                  <a:pt x="771525" y="781050"/>
                </a:cubicBezTo>
                <a:cubicBezTo>
                  <a:pt x="996950" y="554037"/>
                  <a:pt x="1352550" y="0"/>
                  <a:pt x="1352550" y="0"/>
                </a:cubicBezTo>
                <a:lnTo>
                  <a:pt x="1352550" y="0"/>
                </a:lnTo>
              </a:path>
            </a:pathLst>
          </a:cu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/>
        </p:nvGrpSpPr>
        <p:grpSpPr>
          <a:xfrm>
            <a:off x="3152346" y="3742694"/>
            <a:ext cx="3037332" cy="1636248"/>
            <a:chOff x="3152346" y="3975447"/>
            <a:chExt cx="3037332" cy="1636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707904" y="3975447"/>
                  <a:ext cx="158417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/>
                          </a:rPr>
                          <m:t>Θ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/>
                          </a:rPr>
                          <m:t>/</m:t>
                        </m:r>
                        <m:r>
                          <a:rPr lang="en-US" altLang="zh-CN" sz="2400" i="1">
                            <a:latin typeface="Cambria Math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04" y="3975447"/>
                  <a:ext cx="1584176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181566" y="4814617"/>
                  <a:ext cx="1008112" cy="797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1" smtClean="0">
                                        <a:latin typeface="Cambria Math"/>
                                      </a:rPr>
                                      <m:t>ln</m:t>
                                    </m:r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1−</m:t>
                            </m:r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𝜖</m:t>
                            </m:r>
                          </m:sup>
                        </m:sSup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566" y="4814617"/>
                  <a:ext cx="1008112" cy="79707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8182" r="-3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连接符 53"/>
            <p:cNvCxnSpPr/>
            <p:nvPr/>
          </p:nvCxnSpPr>
          <p:spPr>
            <a:xfrm flipH="1">
              <a:off x="5796136" y="4043164"/>
              <a:ext cx="5333" cy="800090"/>
            </a:xfrm>
            <a:prstGeom prst="line">
              <a:avLst/>
            </a:prstGeom>
            <a:ln>
              <a:solidFill>
                <a:srgbClr val="4234F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任意多边形 30"/>
            <p:cNvSpPr/>
            <p:nvPr/>
          </p:nvSpPr>
          <p:spPr>
            <a:xfrm>
              <a:off x="3177158" y="4077072"/>
              <a:ext cx="2618978" cy="672727"/>
            </a:xfrm>
            <a:custGeom>
              <a:avLst/>
              <a:gdLst>
                <a:gd name="connsiteX0" fmla="*/ 0 w 2419350"/>
                <a:gd name="connsiteY0" fmla="*/ 1990725 h 1990725"/>
                <a:gd name="connsiteX1" fmla="*/ 1504950 w 2419350"/>
                <a:gd name="connsiteY1" fmla="*/ 1200150 h 1990725"/>
                <a:gd name="connsiteX2" fmla="*/ 2419350 w 2419350"/>
                <a:gd name="connsiteY2" fmla="*/ 0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9350" h="1990725">
                  <a:moveTo>
                    <a:pt x="0" y="1990725"/>
                  </a:moveTo>
                  <a:cubicBezTo>
                    <a:pt x="550862" y="1761331"/>
                    <a:pt x="1101725" y="1531937"/>
                    <a:pt x="1504950" y="1200150"/>
                  </a:cubicBezTo>
                  <a:cubicBezTo>
                    <a:pt x="1908175" y="868362"/>
                    <a:pt x="2163762" y="434181"/>
                    <a:pt x="241935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3152346" y="4705318"/>
              <a:ext cx="72000" cy="72000"/>
            </a:xfrm>
            <a:prstGeom prst="ellipse">
              <a:avLst/>
            </a:prstGeom>
            <a:solidFill>
              <a:srgbClr val="4234F6"/>
            </a:solidFill>
            <a:ln>
              <a:solidFill>
                <a:srgbClr val="423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691680" y="4573932"/>
            <a:ext cx="2243158" cy="544075"/>
            <a:chOff x="1757560" y="4806685"/>
            <a:chExt cx="2162295" cy="544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79938" y="4884991"/>
                  <a:ext cx="1239917" cy="465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938" y="4884991"/>
                  <a:ext cx="1239917" cy="46576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任意多边形 21"/>
            <p:cNvSpPr/>
            <p:nvPr/>
          </p:nvSpPr>
          <p:spPr>
            <a:xfrm>
              <a:off x="1757560" y="4840018"/>
              <a:ext cx="1419598" cy="46608"/>
            </a:xfrm>
            <a:custGeom>
              <a:avLst/>
              <a:gdLst>
                <a:gd name="connsiteX0" fmla="*/ 0 w 2387600"/>
                <a:gd name="connsiteY0" fmla="*/ 0 h 0"/>
                <a:gd name="connsiteX1" fmla="*/ 2387600 w 23876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7600">
                  <a:moveTo>
                    <a:pt x="0" y="0"/>
                  </a:moveTo>
                  <a:lnTo>
                    <a:pt x="2387600" y="0"/>
                  </a:lnTo>
                </a:path>
              </a:pathLst>
            </a:custGeom>
            <a:noFill/>
            <a:ln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3169940" y="4806685"/>
              <a:ext cx="72000" cy="72000"/>
            </a:xfrm>
            <a:prstGeom prst="ellipse">
              <a:avLst/>
            </a:prstGeom>
            <a:noFill/>
            <a:ln>
              <a:solidFill>
                <a:srgbClr val="4234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 bwMode="auto">
          <a:xfrm>
            <a:off x="7105220" y="2415353"/>
            <a:ext cx="103783" cy="103783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7091369" y="3182889"/>
            <a:ext cx="103783" cy="10378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19672" y="4607264"/>
            <a:ext cx="1408159" cy="1261014"/>
            <a:chOff x="1619672" y="4607264"/>
            <a:chExt cx="1408159" cy="1261014"/>
          </a:xfrm>
        </p:grpSpPr>
        <p:sp>
          <p:nvSpPr>
            <p:cNvPr id="19" name="文本框 18"/>
            <p:cNvSpPr txBox="1"/>
            <p:nvPr/>
          </p:nvSpPr>
          <p:spPr>
            <a:xfrm>
              <a:off x="1619672" y="5406613"/>
              <a:ext cx="1408159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smtClean="0"/>
                <a:t>零误差</a:t>
              </a:r>
              <a:endParaRPr lang="en-US" sz="2400" dirty="0"/>
            </a:p>
          </p:txBody>
        </p:sp>
        <p:cxnSp>
          <p:nvCxnSpPr>
            <p:cNvPr id="24" name="直线箭头连接符 23"/>
            <p:cNvCxnSpPr>
              <a:stCxn id="19" idx="0"/>
            </p:cNvCxnSpPr>
            <p:nvPr/>
          </p:nvCxnSpPr>
          <p:spPr bwMode="auto">
            <a:xfrm flipH="1" flipV="1">
              <a:off x="2323751" y="4607264"/>
              <a:ext cx="1" cy="799349"/>
            </a:xfrm>
            <a:prstGeom prst="straightConnector1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" name="组合 7"/>
          <p:cNvGrpSpPr/>
          <p:nvPr/>
        </p:nvGrpSpPr>
        <p:grpSpPr>
          <a:xfrm>
            <a:off x="3731333" y="4300379"/>
            <a:ext cx="1560747" cy="1569436"/>
            <a:chOff x="3731333" y="4300379"/>
            <a:chExt cx="1560747" cy="1569436"/>
          </a:xfrm>
        </p:grpSpPr>
        <p:sp>
          <p:nvSpPr>
            <p:cNvPr id="48" name="文本框 47"/>
            <p:cNvSpPr txBox="1"/>
            <p:nvPr/>
          </p:nvSpPr>
          <p:spPr>
            <a:xfrm>
              <a:off x="3731333" y="5408150"/>
              <a:ext cx="1560747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误差最低</a:t>
              </a:r>
              <a:endParaRPr lang="en-US" sz="2400" dirty="0"/>
            </a:p>
          </p:txBody>
        </p:sp>
        <p:cxnSp>
          <p:nvCxnSpPr>
            <p:cNvPr id="49" name="直线箭头连接符 48"/>
            <p:cNvCxnSpPr/>
            <p:nvPr/>
          </p:nvCxnSpPr>
          <p:spPr bwMode="auto">
            <a:xfrm flipV="1">
              <a:off x="4500730" y="4300379"/>
              <a:ext cx="3480" cy="1107772"/>
            </a:xfrm>
            <a:prstGeom prst="straightConnector1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2" name="圆角矩形 41"/>
          <p:cNvSpPr/>
          <p:nvPr/>
        </p:nvSpPr>
        <p:spPr>
          <a:xfrm>
            <a:off x="2631127" y="2128768"/>
            <a:ext cx="3216869" cy="764669"/>
          </a:xfrm>
          <a:prstGeom prst="roundRect">
            <a:avLst/>
          </a:prstGeom>
          <a:solidFill>
            <a:srgbClr val="00B05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首次研究</a:t>
            </a:r>
            <a:r>
              <a:rPr lang="en-US" altLang="zh-CN" sz="2400" kern="0" dirty="0">
                <a:solidFill>
                  <a:prstClr val="white"/>
                </a:solidFill>
                <a:ea typeface="微软雅黑" panose="020B0503020204020204" pitchFamily="34" charset="-122"/>
                <a:cs typeface="Times New Roman" pitchFamily="18" charset="0"/>
              </a:rPr>
              <a:t>top-k</a:t>
            </a:r>
            <a:r>
              <a:rPr lang="zh-CN" altLang="en-US" sz="24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24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337591" y="1256769"/>
            <a:ext cx="4806902" cy="763200"/>
          </a:xfrm>
          <a:prstGeom prst="roundRect">
            <a:avLst>
              <a:gd name="adj" fmla="val 1638"/>
            </a:avLst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spcBef>
                <a:spcPts val="240"/>
              </a:spcBef>
            </a:pPr>
            <a:r>
              <a:rPr lang="zh-CN" altLang="en-US" sz="2400" dirty="0">
                <a:solidFill>
                  <a:srgbClr val="003300"/>
                </a:solidFill>
              </a:rPr>
              <a:t>算法顶级</a:t>
            </a:r>
            <a:r>
              <a:rPr lang="zh-CN" altLang="en-US" sz="2400" dirty="0" smtClean="0">
                <a:solidFill>
                  <a:srgbClr val="003300"/>
                </a:solidFill>
              </a:rPr>
              <a:t>期刊 </a:t>
            </a:r>
            <a:r>
              <a:rPr lang="en-US" altLang="zh-CN" sz="2400" dirty="0" err="1" smtClean="0">
                <a:solidFill>
                  <a:srgbClr val="003300"/>
                </a:solidFill>
              </a:rPr>
              <a:t>Algorithmica</a:t>
            </a:r>
            <a:r>
              <a:rPr lang="zh-CN" altLang="en-US" sz="2400" dirty="0" smtClean="0">
                <a:solidFill>
                  <a:srgbClr val="003300"/>
                </a:solidFill>
              </a:rPr>
              <a:t>，</a:t>
            </a:r>
            <a:r>
              <a:rPr lang="en-US" altLang="zh-CN" sz="2400" dirty="0" smtClean="0">
                <a:solidFill>
                  <a:srgbClr val="003300"/>
                </a:solidFill>
              </a:rPr>
              <a:t>2017</a:t>
            </a:r>
            <a:endParaRPr lang="en-US" altLang="zh-CN" sz="2400" dirty="0">
              <a:solidFill>
                <a:srgbClr val="0033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287763"/>
      </p:ext>
    </p:extLst>
  </p:cSld>
  <p:clrMapOvr>
    <a:masterClrMapping/>
  </p:clrMapOvr>
  <p:transition advTm="136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 bwMode="auto">
          <a:xfrm>
            <a:off x="5569666" y="3618735"/>
            <a:ext cx="1709049" cy="649188"/>
          </a:xfrm>
          <a:prstGeom prst="ellipse">
            <a:avLst/>
          </a:prstGeom>
          <a:solidFill>
            <a:srgbClr val="FFFF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2017.11</a:t>
            </a:r>
            <a:endParaRPr kumimoji="1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6" name="直线箭头连接符 5"/>
          <p:cNvCxnSpPr/>
          <p:nvPr/>
        </p:nvCxnSpPr>
        <p:spPr bwMode="auto">
          <a:xfrm>
            <a:off x="6420255" y="3634634"/>
            <a:ext cx="1471214" cy="583"/>
          </a:xfrm>
          <a:prstGeom prst="straightConnector1">
            <a:avLst/>
          </a:prstGeom>
          <a:noFill/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工作的意义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4298" y="1461052"/>
            <a:ext cx="7865302" cy="4525963"/>
          </a:xfrm>
        </p:spPr>
        <p:txBody>
          <a:bodyPr/>
          <a:lstStyle/>
          <a:p>
            <a:r>
              <a:rPr lang="zh-CN" altLang="en-US" sz="2800" dirty="0" smtClean="0"/>
              <a:t>启发新工作</a:t>
            </a:r>
          </a:p>
          <a:p>
            <a:endParaRPr lang="en-US" altLang="zh-CN" sz="1800" dirty="0" smtClean="0"/>
          </a:p>
          <a:p>
            <a:endParaRPr lang="zh-CN" altLang="en-US" sz="2800" dirty="0" smtClean="0"/>
          </a:p>
          <a:p>
            <a:endParaRPr lang="zh-CN" altLang="en-US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实用价值</a:t>
            </a:r>
          </a:p>
          <a:p>
            <a:pPr lvl="1"/>
            <a:r>
              <a:rPr lang="zh-CN" altLang="en-US" sz="2600" dirty="0" smtClean="0">
                <a:solidFill>
                  <a:schemeClr val="tx1"/>
                </a:solidFill>
              </a:rPr>
              <a:t>安全数据共享</a:t>
            </a:r>
          </a:p>
          <a:p>
            <a:pPr lvl="1"/>
            <a:r>
              <a:rPr lang="zh-CN" altLang="en-US" sz="2600" dirty="0" smtClean="0">
                <a:solidFill>
                  <a:schemeClr val="tx1"/>
                </a:solidFill>
              </a:rPr>
              <a:t>微流量在线挖掘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221578" y="1985079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</a:rPr>
              <a:t>篇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76993" y="304391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0</a:t>
            </a:r>
            <a:r>
              <a:rPr lang="zh-CN" altLang="en-US" sz="2400" dirty="0" smtClean="0">
                <a:solidFill>
                  <a:srgbClr val="FF0000"/>
                </a:solidFill>
              </a:rPr>
              <a:t>篇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669510" y="3635217"/>
            <a:ext cx="1710000" cy="648000"/>
          </a:xfrm>
          <a:prstGeom prst="ellipse">
            <a:avLst/>
          </a:prstGeom>
          <a:noFill/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2009</a:t>
            </a:r>
            <a:r>
              <a:rPr lang="en-US" altLang="zh-CN" sz="2400" dirty="0" smtClean="0">
                <a:ea typeface="宋体" pitchFamily="2" charset="-122"/>
              </a:rPr>
              <a:t>.07</a:t>
            </a:r>
            <a:endParaRPr kumimoji="1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5" name="直线箭头连接符 10"/>
          <p:cNvCxnSpPr/>
          <p:nvPr/>
        </p:nvCxnSpPr>
        <p:spPr bwMode="auto">
          <a:xfrm>
            <a:off x="1498060" y="3610680"/>
            <a:ext cx="4922195" cy="2513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21" name="任意形状 5"/>
          <p:cNvSpPr/>
          <p:nvPr/>
        </p:nvSpPr>
        <p:spPr>
          <a:xfrm>
            <a:off x="6420255" y="2120628"/>
            <a:ext cx="734519" cy="1515188"/>
          </a:xfrm>
          <a:custGeom>
            <a:avLst/>
            <a:gdLst>
              <a:gd name="connsiteX0" fmla="*/ 0 w 734519"/>
              <a:gd name="connsiteY0" fmla="*/ 1514006 h 1520251"/>
              <a:gd name="connsiteX1" fmla="*/ 299804 w 734519"/>
              <a:gd name="connsiteY1" fmla="*/ 1289154 h 1520251"/>
              <a:gd name="connsiteX2" fmla="*/ 734519 w 734519"/>
              <a:gd name="connsiteY2" fmla="*/ 0 h 1520251"/>
              <a:gd name="connsiteX0" fmla="*/ 0 w 734519"/>
              <a:gd name="connsiteY0" fmla="*/ 1514006 h 1515188"/>
              <a:gd name="connsiteX1" fmla="*/ 299804 w 734519"/>
              <a:gd name="connsiteY1" fmla="*/ 1169885 h 1515188"/>
              <a:gd name="connsiteX2" fmla="*/ 734519 w 734519"/>
              <a:gd name="connsiteY2" fmla="*/ 0 h 151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519" h="1515188">
                <a:moveTo>
                  <a:pt x="0" y="1514006"/>
                </a:moveTo>
                <a:cubicBezTo>
                  <a:pt x="88692" y="1527747"/>
                  <a:pt x="177384" y="1422219"/>
                  <a:pt x="299804" y="1169885"/>
                </a:cubicBezTo>
                <a:cubicBezTo>
                  <a:pt x="422224" y="917551"/>
                  <a:pt x="734519" y="0"/>
                  <a:pt x="734519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椭圆 10"/>
          <p:cNvSpPr/>
          <p:nvPr/>
        </p:nvSpPr>
        <p:spPr bwMode="auto">
          <a:xfrm>
            <a:off x="691584" y="2947438"/>
            <a:ext cx="1710000" cy="648000"/>
          </a:xfrm>
          <a:prstGeom prst="ellipse">
            <a:avLst/>
          </a:prstGeom>
          <a:noFill/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Upfal</a:t>
            </a:r>
            <a:endParaRPr kumimoji="1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495028" y="2972958"/>
            <a:ext cx="1710000" cy="648000"/>
          </a:xfrm>
          <a:prstGeom prst="ellipse">
            <a:avLst/>
          </a:prstGeom>
          <a:noFill/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我们</a:t>
            </a:r>
            <a:endParaRPr kumimoji="1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376776"/>
      </p:ext>
    </p:extLst>
  </p:cSld>
  <p:clrMapOvr>
    <a:masterClrMapping/>
  </p:clrMapOvr>
  <p:transition advTm="1152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632773" y="5173999"/>
            <a:ext cx="986695" cy="8804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7" name="Picture 17" descr="ict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957" y="5177584"/>
            <a:ext cx="895715" cy="85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标题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三、项目</a:t>
            </a:r>
            <a:r>
              <a:rPr lang="zh-CN" altLang="en-US" dirty="0"/>
              <a:t>支持</a:t>
            </a:r>
          </a:p>
        </p:txBody>
      </p:sp>
      <p:sp>
        <p:nvSpPr>
          <p:cNvPr id="57" name="矩形 56"/>
          <p:cNvSpPr/>
          <p:nvPr/>
        </p:nvSpPr>
        <p:spPr bwMode="auto">
          <a:xfrm>
            <a:off x="670873" y="2805533"/>
            <a:ext cx="936720" cy="89936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1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重点研发计划</a:t>
            </a:r>
            <a:endParaRPr lang="zh-CN" altLang="en-US" sz="18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1619976" y="2805533"/>
            <a:ext cx="6883518" cy="91673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0" name="TextBox 36"/>
          <p:cNvSpPr txBox="1">
            <a:spLocks noChangeArrowheads="1"/>
          </p:cNvSpPr>
          <p:nvPr/>
        </p:nvSpPr>
        <p:spPr bwMode="auto">
          <a:xfrm>
            <a:off x="1681230" y="2902682"/>
            <a:ext cx="6641562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国家重点研发计划，参与（与查礼共同承担子课题），</a:t>
            </a:r>
            <a:r>
              <a:rPr lang="en-US" altLang="zh-CN" sz="1900" dirty="0">
                <a:solidFill>
                  <a:srgbClr val="C00000"/>
                </a:solidFill>
                <a:latin typeface="+mj-ea"/>
                <a:ea typeface="+mj-ea"/>
              </a:rPr>
              <a:t>126</a:t>
            </a:r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万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1631085" y="5172407"/>
            <a:ext cx="6864789" cy="88201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1" name="TextBox 36"/>
          <p:cNvSpPr txBox="1">
            <a:spLocks noChangeArrowheads="1"/>
          </p:cNvSpPr>
          <p:nvPr/>
        </p:nvSpPr>
        <p:spPr bwMode="auto">
          <a:xfrm>
            <a:off x="1658660" y="5201762"/>
            <a:ext cx="6032421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中国科学院知识创新工程领域前沿项目，负责人，</a:t>
            </a:r>
            <a:r>
              <a:rPr lang="en-US" altLang="zh-CN" sz="1900" dirty="0">
                <a:solidFill>
                  <a:srgbClr val="C00000"/>
                </a:solidFill>
                <a:latin typeface="+mj-ea"/>
                <a:ea typeface="+mj-ea"/>
              </a:rPr>
              <a:t>40</a:t>
            </a:r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万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719374" y="1539356"/>
            <a:ext cx="890863" cy="998995"/>
          </a:xfrm>
          <a:prstGeom prst="rect">
            <a:avLst/>
          </a:prstGeom>
          <a:noFill/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1606758" y="1539342"/>
            <a:ext cx="6896736" cy="985784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0" name="TextBox 28"/>
          <p:cNvSpPr txBox="1">
            <a:spLocks noChangeArrowheads="1"/>
          </p:cNvSpPr>
          <p:nvPr/>
        </p:nvSpPr>
        <p:spPr bwMode="auto">
          <a:xfrm>
            <a:off x="1671510" y="1633108"/>
            <a:ext cx="4953879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自然科学基金面上项目，负责人，</a:t>
            </a:r>
            <a:r>
              <a:rPr lang="en-US" altLang="zh-CN" sz="1900" dirty="0">
                <a:solidFill>
                  <a:srgbClr val="C00000"/>
                </a:solidFill>
                <a:latin typeface="+mj-ea"/>
                <a:ea typeface="+mj-ea"/>
              </a:rPr>
              <a:t>54</a:t>
            </a:r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万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1570221" y="2169675"/>
            <a:ext cx="690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>
              <a:spcBef>
                <a:spcPts val="0"/>
              </a:spcBef>
              <a:defRPr/>
            </a:pPr>
            <a:r>
              <a:rPr lang="zh-CN" altLang="en-US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“</a:t>
            </a:r>
            <a:r>
              <a:rPr lang="zh-CN" altLang="zh-CN" sz="1800" dirty="0"/>
              <a:t>分布式决策问题的同步度研究</a:t>
            </a:r>
            <a:r>
              <a:rPr lang="en-US" altLang="zh-CN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”, </a:t>
            </a:r>
            <a:r>
              <a:rPr lang="is-IS" altLang="zh-CN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2012-2015</a:t>
            </a:r>
            <a:endParaRPr lang="zh-CN" altLang="en-US" sz="1800" b="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2" name="Picture 34" descr="http://img4.imgtn.bdimg.com/it/u=3231231816,1535370674&amp;fm=21&amp;gp=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805" y="1548641"/>
            <a:ext cx="844404" cy="97648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矩形 72"/>
          <p:cNvSpPr/>
          <p:nvPr/>
        </p:nvSpPr>
        <p:spPr bwMode="auto">
          <a:xfrm>
            <a:off x="1603645" y="3329810"/>
            <a:ext cx="6258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>
              <a:spcBef>
                <a:spcPts val="0"/>
              </a:spcBef>
              <a:defRPr/>
            </a:pPr>
            <a:r>
              <a:rPr lang="zh-CN" altLang="en-US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“</a:t>
            </a:r>
            <a:r>
              <a:rPr lang="zh-CN" altLang="zh-CN" sz="1800" dirty="0"/>
              <a:t>大规模半结构化数据管理关键技术及系统</a:t>
            </a:r>
            <a:r>
              <a:rPr lang="zh-CN" altLang="en-US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”，</a:t>
            </a:r>
            <a:r>
              <a:rPr lang="is-IS" altLang="zh-CN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2016-2019</a:t>
            </a:r>
            <a:endParaRPr lang="en-US" altLang="zh-CN" sz="1800" b="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595625" y="5661236"/>
            <a:ext cx="6258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>
              <a:spcBef>
                <a:spcPts val="0"/>
              </a:spcBef>
              <a:defRPr/>
            </a:pPr>
            <a:r>
              <a:rPr lang="zh-CN" altLang="en-US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“</a:t>
            </a:r>
            <a:r>
              <a:rPr lang="zh-CN" altLang="zh-CN" sz="1800" dirty="0"/>
              <a:t>海计算模型与</a:t>
            </a:r>
            <a:r>
              <a:rPr lang="en-US" altLang="zh-CN" sz="1800" dirty="0"/>
              <a:t>Benchmark</a:t>
            </a:r>
            <a:r>
              <a:rPr lang="zh-CN" altLang="en-US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”，</a:t>
            </a:r>
            <a:r>
              <a:rPr lang="is-IS" altLang="zh-CN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2010-2012</a:t>
            </a:r>
            <a:endParaRPr lang="en-US" altLang="zh-CN" sz="1800" b="0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44498" y="4004034"/>
            <a:ext cx="986695" cy="88042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1642810" y="4002442"/>
            <a:ext cx="6864789" cy="88201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spcBef>
                <a:spcPct val="50000"/>
              </a:spcBef>
              <a:defRPr/>
            </a:pPr>
            <a:endParaRPr lang="zh-CN" altLang="en-US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TextBox 36"/>
          <p:cNvSpPr txBox="1">
            <a:spLocks noChangeArrowheads="1"/>
          </p:cNvSpPr>
          <p:nvPr/>
        </p:nvSpPr>
        <p:spPr bwMode="auto">
          <a:xfrm>
            <a:off x="1675183" y="4031797"/>
            <a:ext cx="6276077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900" dirty="0" smtClean="0">
                <a:solidFill>
                  <a:srgbClr val="C00000"/>
                </a:solidFill>
                <a:latin typeface="+mj-ea"/>
                <a:ea typeface="+mj-ea"/>
              </a:rPr>
              <a:t>计算机体系结构国家重点实验室创新项目，</a:t>
            </a:r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负责人</a:t>
            </a:r>
            <a:r>
              <a:rPr lang="zh-CN" altLang="en-US" sz="1900" dirty="0" smtClean="0">
                <a:solidFill>
                  <a:srgbClr val="C00000"/>
                </a:solidFill>
                <a:latin typeface="+mj-ea"/>
                <a:ea typeface="+mj-ea"/>
              </a:rPr>
              <a:t>，</a:t>
            </a:r>
            <a:r>
              <a:rPr lang="en-US" altLang="zh-CN" sz="1900" dirty="0">
                <a:solidFill>
                  <a:srgbClr val="C00000"/>
                </a:solidFill>
                <a:latin typeface="+mj-ea"/>
                <a:ea typeface="+mj-ea"/>
              </a:rPr>
              <a:t>2</a:t>
            </a:r>
            <a:r>
              <a:rPr lang="en-US" altLang="zh-CN" sz="1900" dirty="0" smtClean="0">
                <a:solidFill>
                  <a:srgbClr val="C00000"/>
                </a:solidFill>
                <a:latin typeface="+mj-ea"/>
                <a:ea typeface="+mj-ea"/>
              </a:rPr>
              <a:t>0</a:t>
            </a:r>
            <a:r>
              <a:rPr lang="zh-CN" altLang="en-US" sz="1900" dirty="0">
                <a:solidFill>
                  <a:srgbClr val="C00000"/>
                </a:solidFill>
                <a:latin typeface="+mj-ea"/>
                <a:ea typeface="+mj-ea"/>
              </a:rPr>
              <a:t>万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1607350" y="4491271"/>
            <a:ext cx="6258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>
              <a:spcBef>
                <a:spcPts val="0"/>
              </a:spcBef>
              <a:defRPr/>
            </a:pPr>
            <a:r>
              <a:rPr lang="zh-CN" altLang="en-US" sz="1800" b="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“</a:t>
            </a:r>
            <a:r>
              <a:rPr lang="zh-CN" altLang="en-US" sz="1800" dirty="0"/>
              <a:t>面向云计算的实用可计算性</a:t>
            </a:r>
            <a:r>
              <a:rPr lang="zh-CN" altLang="en-US" sz="1800" dirty="0" smtClean="0"/>
              <a:t>理论</a:t>
            </a:r>
            <a:r>
              <a:rPr lang="zh-CN" altLang="en-US" sz="1800" b="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”</a:t>
            </a:r>
            <a:r>
              <a:rPr lang="zh-CN" altLang="en-US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，</a:t>
            </a:r>
            <a:r>
              <a:rPr lang="is-IS" altLang="zh-CN" sz="1800" b="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201</a:t>
            </a:r>
            <a:r>
              <a:rPr lang="en-US" altLang="zh-CN" sz="1800" b="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7</a:t>
            </a:r>
            <a:r>
              <a:rPr lang="is-IS" altLang="zh-CN" sz="1800" b="0" dirty="0" smtClean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-201</a:t>
            </a:r>
            <a:r>
              <a:rPr lang="en-US" altLang="zh-CN" sz="1800" b="0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9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1885" r="80137"/>
          <a:stretch/>
        </p:blipFill>
        <p:spPr>
          <a:xfrm>
            <a:off x="680398" y="4044095"/>
            <a:ext cx="956604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0345"/>
      </p:ext>
    </p:extLst>
  </p:cSld>
  <p:clrMapOvr>
    <a:masterClrMapping/>
  </p:clrMapOvr>
  <p:transition advTm="807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学术交流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6816" y="884480"/>
            <a:ext cx="8858250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552450" indent="-457200" algn="l">
              <a:spcBef>
                <a:spcPts val="900"/>
              </a:spcBef>
              <a:buClr>
                <a:srgbClr val="080808"/>
              </a:buClr>
              <a:buSzPct val="80000"/>
              <a:buFont typeface="Wingdings" pitchFamily="2" charset="2"/>
              <a:buChar char="Ø"/>
            </a:pPr>
            <a:r>
              <a:rPr lang="zh-CN" altLang="en-US" sz="2800" dirty="0"/>
              <a:t>邀请</a:t>
            </a:r>
            <a:r>
              <a:rPr lang="zh-CN" altLang="en-US" sz="2800" dirty="0" smtClean="0"/>
              <a:t>报告：</a:t>
            </a:r>
            <a:r>
              <a:rPr kumimoji="0" lang="zh-CN" altLang="en-US" sz="2800" b="0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难解</a:t>
            </a:r>
            <a:r>
              <a:rPr kumimoji="0" lang="zh-CN" altLang="en-US" sz="2800" b="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问题论坛、</a:t>
            </a:r>
            <a:r>
              <a:rPr lang="zh-CN" altLang="en-US" sz="2800" dirty="0">
                <a:solidFill>
                  <a:srgbClr val="0000FF"/>
                </a:solidFill>
              </a:rPr>
              <a:t>大</a:t>
            </a:r>
            <a:r>
              <a:rPr lang="zh-CN" altLang="en-US" sz="2800" dirty="0" smtClean="0">
                <a:solidFill>
                  <a:srgbClr val="0000FF"/>
                </a:solidFill>
              </a:rPr>
              <a:t>数据论坛</a:t>
            </a:r>
            <a:r>
              <a:rPr lang="en-US" altLang="zh-CN" sz="2800" dirty="0" smtClean="0">
                <a:solidFill>
                  <a:srgbClr val="0000FF"/>
                </a:solidFill>
              </a:rPr>
              <a:t>……</a:t>
            </a:r>
            <a:endParaRPr lang="zh-CN" altLang="en-US" sz="2800" dirty="0">
              <a:solidFill>
                <a:srgbClr val="0000FF"/>
              </a:solidFill>
            </a:endParaRPr>
          </a:p>
          <a:p>
            <a:pPr marL="552450" indent="-457200" algn="l">
              <a:spcBef>
                <a:spcPts val="900"/>
              </a:spcBef>
              <a:buClr>
                <a:srgbClr val="080808"/>
              </a:buClr>
              <a:buSzPct val="80000"/>
              <a:buFont typeface="Wingdings" pitchFamily="2" charset="2"/>
              <a:buChar char="Ø"/>
            </a:pPr>
            <a:endParaRPr kumimoji="0" lang="zh-CN" altLang="en-US" sz="2800" b="0" dirty="0" smtClean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 marL="552450" indent="-457200" algn="l">
              <a:spcBef>
                <a:spcPts val="900"/>
              </a:spcBef>
              <a:buClr>
                <a:srgbClr val="080808"/>
              </a:buClr>
              <a:buSzPct val="80000"/>
              <a:buFont typeface="Wingdings" pitchFamily="2" charset="2"/>
              <a:buChar char="Ø"/>
            </a:pPr>
            <a:endParaRPr kumimoji="0" lang="zh-CN" altLang="en-US" sz="2800" b="0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 marL="552450" indent="-457200" algn="l">
              <a:spcBef>
                <a:spcPts val="900"/>
              </a:spcBef>
              <a:buClr>
                <a:srgbClr val="080808"/>
              </a:buClr>
              <a:buSzPct val="80000"/>
              <a:buFont typeface="Wingdings" pitchFamily="2" charset="2"/>
              <a:buChar char="Ø"/>
            </a:pPr>
            <a:endParaRPr kumimoji="0" lang="zh-CN" altLang="en-US" sz="2800" b="0" dirty="0" smtClean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 marL="552450" indent="-457200" algn="l">
              <a:spcBef>
                <a:spcPts val="900"/>
              </a:spcBef>
              <a:buClr>
                <a:srgbClr val="080808"/>
              </a:buClr>
              <a:buSzPct val="80000"/>
              <a:buFont typeface="Wingdings" pitchFamily="2" charset="2"/>
              <a:buChar char="Ø"/>
            </a:pPr>
            <a:endParaRPr kumimoji="0" lang="zh-CN" altLang="en-US" sz="2800" b="0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  <a:p>
            <a:pPr marL="552450" indent="-457200" algn="l">
              <a:spcBef>
                <a:spcPts val="900"/>
              </a:spcBef>
              <a:buClr>
                <a:srgbClr val="080808"/>
              </a:buClr>
              <a:buSzPct val="80000"/>
              <a:buFont typeface="Wingdings" pitchFamily="2" charset="2"/>
              <a:buChar char="Ø"/>
            </a:pPr>
            <a:r>
              <a:rPr kumimoji="0" lang="zh-CN" altLang="en-US" sz="2800" b="0" dirty="0" smtClean="0">
                <a:latin typeface="黑体" pitchFamily="2" charset="-122"/>
                <a:ea typeface="黑体" pitchFamily="2" charset="-122"/>
              </a:rPr>
              <a:t>系列专题讲座：</a:t>
            </a:r>
            <a:r>
              <a:rPr kumimoji="0" lang="zh-CN" altLang="en-US" sz="2800" b="0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大连理工大学</a:t>
            </a:r>
            <a:endParaRPr kumimoji="0" lang="en-US" altLang="zh-CN" sz="2800" b="0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2" y="2010102"/>
            <a:ext cx="2970091" cy="1730093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4679618" y="1975013"/>
            <a:ext cx="2943048" cy="1765182"/>
            <a:chOff x="4365519" y="1872574"/>
            <a:chExt cx="3510116" cy="21052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r="31023" b="11144"/>
            <a:stretch/>
          </p:blipFill>
          <p:spPr>
            <a:xfrm>
              <a:off x="4571998" y="1872574"/>
              <a:ext cx="3023419" cy="188221"/>
            </a:xfrm>
            <a:prstGeom prst="rect">
              <a:avLst/>
            </a:prstGeom>
          </p:spPr>
        </p:pic>
        <p:grpSp>
          <p:nvGrpSpPr>
            <p:cNvPr id="9" name="组 8"/>
            <p:cNvGrpSpPr/>
            <p:nvPr/>
          </p:nvGrpSpPr>
          <p:grpSpPr>
            <a:xfrm>
              <a:off x="4365519" y="2060797"/>
              <a:ext cx="3510116" cy="1917075"/>
              <a:chOff x="1656530" y="2468758"/>
              <a:chExt cx="7607300" cy="438924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5"/>
              <a:srcRect t="66422"/>
              <a:stretch/>
            </p:blipFill>
            <p:spPr>
              <a:xfrm>
                <a:off x="1656530" y="4896383"/>
                <a:ext cx="7607300" cy="1961617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5"/>
              <a:srcRect b="56777"/>
              <a:stretch/>
            </p:blipFill>
            <p:spPr>
              <a:xfrm>
                <a:off x="1656530" y="2468758"/>
                <a:ext cx="7607300" cy="2525087"/>
              </a:xfrm>
              <a:prstGeom prst="rect">
                <a:avLst/>
              </a:prstGeom>
            </p:spPr>
          </p:pic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79" y="4587354"/>
            <a:ext cx="3116785" cy="1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20344"/>
      </p:ext>
    </p:extLst>
  </p:cSld>
  <p:clrMapOvr>
    <a:masterClrMapping/>
  </p:clrMapOvr>
  <p:transition advTm="505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1FB6997-4178-4820-823A-8CDA53BDC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4C270157-DE44-4C6C-9746-F83F855A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15900"/>
            <a:ext cx="8277225" cy="719138"/>
          </a:xfrm>
        </p:spPr>
        <p:txBody>
          <a:bodyPr/>
          <a:lstStyle/>
          <a:p>
            <a:r>
              <a:rPr lang="zh-CN" altLang="en-US" dirty="0" smtClean="0"/>
              <a:t>五、</a:t>
            </a:r>
            <a:r>
              <a:rPr lang="zh-CN" altLang="en-US" dirty="0"/>
              <a:t>学术服务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87EB2D4-F06E-46AA-893F-AB9BB50B69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4431" y="2641768"/>
            <a:ext cx="2973388" cy="2973387"/>
          </a:xfrm>
          <a:prstGeom prst="ellipse">
            <a:avLst/>
          </a:prstGeom>
          <a:noFill/>
          <a:ln w="12700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xmlns="" id="{8C790BB6-B408-4852-9ACA-974BCBFAD3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16503" y="3580644"/>
            <a:ext cx="1855787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320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学术   服务</a:t>
            </a:r>
            <a:endParaRPr lang="en-US" altLang="zh-CN" sz="3200" dirty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9" name="组合 102">
            <a:extLst>
              <a:ext uri="{FF2B5EF4-FFF2-40B4-BE49-F238E27FC236}">
                <a16:creationId xmlns:a16="http://schemas.microsoft.com/office/drawing/2014/main" xmlns="" id="{0B54822B-B3CD-4BA5-973A-9E8D035783B5}"/>
              </a:ext>
            </a:extLst>
          </p:cNvPr>
          <p:cNvGrpSpPr/>
          <p:nvPr/>
        </p:nvGrpSpPr>
        <p:grpSpPr>
          <a:xfrm>
            <a:off x="3493069" y="1738480"/>
            <a:ext cx="1855787" cy="1871663"/>
            <a:chOff x="3493069" y="2309818"/>
            <a:chExt cx="1855787" cy="1871663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xmlns="" id="{95B161FA-E02A-4E1F-AE1D-8E5F126485A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>
              <a:off x="3485131" y="2317756"/>
              <a:ext cx="1871663" cy="1855787"/>
            </a:xfrm>
            <a:prstGeom prst="chevron">
              <a:avLst>
                <a:gd name="adj" fmla="val 28655"/>
              </a:avLst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Plastic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zh-CN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xmlns="" id="{9CB6ED26-2F95-4F05-9281-97377870ED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65197" y="2693070"/>
              <a:ext cx="1432443" cy="856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240"/>
                </a:spcBef>
              </a:pPr>
              <a:r>
                <a:rPr lang="en-US" altLang="zh-CN" sz="2400" b="1" dirty="0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FCS</a:t>
              </a:r>
              <a:endParaRPr lang="zh-CN" altLang="en-US" sz="2400" b="1" dirty="0">
                <a:solidFill>
                  <a:srgbClr val="FFFBFC"/>
                </a:solidFill>
                <a:latin typeface="楷体" pitchFamily="49" charset="-122"/>
                <a:ea typeface="楷体" pitchFamily="49" charset="-122"/>
              </a:endParaRPr>
            </a:p>
            <a:p>
              <a:pPr algn="ctr" eaLnBrk="0" hangingPunct="0">
                <a:spcBef>
                  <a:spcPts val="240"/>
                </a:spcBef>
              </a:pPr>
              <a:r>
                <a:rPr lang="zh-CN" altLang="en-US" sz="2400" b="1" dirty="0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青年编委</a:t>
              </a:r>
              <a:endParaRPr lang="en-US" altLang="zh-CN" sz="2400" b="1" dirty="0">
                <a:solidFill>
                  <a:srgbClr val="FFFBFC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12" name="组合 103">
            <a:extLst>
              <a:ext uri="{FF2B5EF4-FFF2-40B4-BE49-F238E27FC236}">
                <a16:creationId xmlns:a16="http://schemas.microsoft.com/office/drawing/2014/main" xmlns="" id="{B7C30D94-59B2-4E20-9BDF-24BC4DE56CF7}"/>
              </a:ext>
            </a:extLst>
          </p:cNvPr>
          <p:cNvGrpSpPr/>
          <p:nvPr/>
        </p:nvGrpSpPr>
        <p:grpSpPr>
          <a:xfrm>
            <a:off x="2152462" y="3940343"/>
            <a:ext cx="1871662" cy="1855787"/>
            <a:chOff x="2152462" y="4511681"/>
            <a:chExt cx="1871662" cy="1855787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xmlns="" id="{B870C62F-BB32-4DB3-BC6A-782CD67CFAF7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9044363">
              <a:off x="2152462" y="4511681"/>
              <a:ext cx="1871662" cy="1855787"/>
            </a:xfrm>
            <a:prstGeom prst="chevron">
              <a:avLst>
                <a:gd name="adj" fmla="val 28655"/>
              </a:avLst>
            </a:prstGeom>
            <a:solidFill>
              <a:srgbClr val="99CC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zh-CN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xmlns="" id="{0BCE18E4-C6D8-4B7F-AF5F-D0FD0660980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633748">
              <a:off x="2294021" y="5068644"/>
              <a:ext cx="1516405" cy="830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国际会议</a:t>
              </a:r>
              <a:r>
                <a:rPr lang="en-US" altLang="zh-CN" sz="2400" b="1" dirty="0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PC</a:t>
              </a:r>
              <a:r>
                <a:rPr lang="zh-CN" altLang="en-US" sz="2400" b="1" dirty="0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委员</a:t>
              </a:r>
              <a:endParaRPr lang="en-US" altLang="zh-CN" sz="2400" b="1" dirty="0">
                <a:solidFill>
                  <a:srgbClr val="FFFBFC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15" name="组合 104">
            <a:extLst>
              <a:ext uri="{FF2B5EF4-FFF2-40B4-BE49-F238E27FC236}">
                <a16:creationId xmlns:a16="http://schemas.microsoft.com/office/drawing/2014/main" xmlns="" id="{4A97B680-18FA-40E1-AB6E-25DC7BF23BAB}"/>
              </a:ext>
            </a:extLst>
          </p:cNvPr>
          <p:cNvGrpSpPr/>
          <p:nvPr/>
        </p:nvGrpSpPr>
        <p:grpSpPr>
          <a:xfrm>
            <a:off x="4753544" y="3953043"/>
            <a:ext cx="1871662" cy="1855787"/>
            <a:chOff x="4753544" y="4524381"/>
            <a:chExt cx="1871662" cy="1855787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xmlns="" id="{E03282F8-9DA0-4B9D-A411-3AE23C0FAFF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788254">
              <a:off x="4753544" y="4524381"/>
              <a:ext cx="1871662" cy="1855787"/>
            </a:xfrm>
            <a:prstGeom prst="chevron">
              <a:avLst>
                <a:gd name="adj" fmla="val 28655"/>
              </a:avLst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spcBef>
                  <a:spcPts val="240"/>
                </a:spcBef>
              </a:pPr>
              <a:endParaRPr lang="zh-CN" altLang="zh-CN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xmlns="" id="{4B60D749-3E79-4029-A3D7-EE4AE63036C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7879383">
              <a:off x="4968746" y="5108497"/>
              <a:ext cx="1578146" cy="8566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240"/>
                </a:spcBef>
              </a:pPr>
              <a:r>
                <a:rPr lang="zh-CN" altLang="en-US" sz="2400" b="1" dirty="0" smtClean="0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专题</a:t>
              </a:r>
            </a:p>
            <a:p>
              <a:pPr algn="ctr" eaLnBrk="0" hangingPunct="0">
                <a:spcBef>
                  <a:spcPts val="240"/>
                </a:spcBef>
              </a:pPr>
              <a:r>
                <a:rPr lang="zh-CN" altLang="en-US" sz="2400" b="1" dirty="0" smtClean="0">
                  <a:solidFill>
                    <a:srgbClr val="FFFBFC"/>
                  </a:solidFill>
                  <a:latin typeface="楷体" pitchFamily="49" charset="-122"/>
                  <a:ea typeface="楷体" pitchFamily="49" charset="-122"/>
                </a:rPr>
                <a:t>学习班</a:t>
              </a:r>
              <a:endParaRPr lang="en-US" altLang="zh-CN" sz="2400" b="1" dirty="0">
                <a:solidFill>
                  <a:srgbClr val="FFFBFC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799205"/>
      </p:ext>
    </p:extLst>
  </p:cSld>
  <p:clrMapOvr>
    <a:masterClrMapping/>
  </p:clrMapOvr>
  <p:transition advTm="911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二、研究方向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66725" y="1135374"/>
            <a:ext cx="7803575" cy="73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16"/>
              </a:spcBef>
              <a:spcAft>
                <a:spcPct val="0"/>
              </a:spcAft>
              <a:buClr>
                <a:srgbClr val="000000"/>
              </a:buClr>
              <a:buSzPts val="2800"/>
              <a:tabLst/>
            </a:pPr>
            <a:r>
              <a:rPr kumimoji="0" lang="zh-CN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   </a:t>
            </a:r>
            <a:r>
              <a:rPr kumimoji="0" lang="zh-CN" altLang="en-US" sz="3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2" charset="-122"/>
                <a:ea typeface="黑体" pitchFamily="2" charset="-122"/>
              </a:rPr>
              <a:t>研究宗旨</a:t>
            </a:r>
            <a:r>
              <a:rPr kumimoji="0" lang="zh-CN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：聚焦分布式计算</a:t>
            </a:r>
            <a:r>
              <a:rPr kumimoji="0" lang="zh-CN" altLang="en-US" sz="3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itchFamily="2" charset="-122"/>
                <a:ea typeface="黑体" pitchFamily="2" charset="-122"/>
              </a:rPr>
              <a:t>基础挑战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216"/>
              </a:spcBef>
              <a:spcAft>
                <a:spcPct val="0"/>
              </a:spcAft>
              <a:buClr>
                <a:srgbClr val="000000"/>
              </a:buClr>
              <a:buSzPts val="2800"/>
              <a:tabLst/>
            </a:pPr>
            <a:r>
              <a:rPr kumimoji="0" lang="zh-CN" altLang="en-US" sz="3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             夯实实用算法的</a:t>
            </a:r>
            <a:r>
              <a:rPr kumimoji="0" lang="zh-CN" altLang="en-US" sz="3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黑体" pitchFamily="2" charset="-122"/>
                <a:ea typeface="黑体" pitchFamily="2" charset="-122"/>
              </a:rPr>
              <a:t>理论基础</a:t>
            </a:r>
            <a:endParaRPr kumimoji="0" lang="en-US" altLang="zh-CN" sz="3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70357" y="2640967"/>
            <a:ext cx="2080943" cy="104131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200"/>
              </a:spcBef>
            </a:pPr>
            <a:r>
              <a:rPr lang="zh-CN" altLang="en-US" sz="2000" dirty="0">
                <a:solidFill>
                  <a:srgbClr val="0000FF"/>
                </a:solidFill>
              </a:rPr>
              <a:t>原理</a:t>
            </a:r>
            <a:r>
              <a:rPr lang="zh-CN" altLang="en-US" sz="2000" dirty="0" smtClean="0">
                <a:solidFill>
                  <a:srgbClr val="0000FF"/>
                </a:solidFill>
              </a:rPr>
              <a:t>层面</a:t>
            </a:r>
            <a:endParaRPr lang="zh-CN" altLang="en-US" sz="2000" dirty="0">
              <a:solidFill>
                <a:srgbClr val="0000FF"/>
              </a:solidFill>
            </a:endParaRPr>
          </a:p>
          <a:p>
            <a:pPr lvl="0" algn="l">
              <a:spcBef>
                <a:spcPts val="200"/>
              </a:spcBef>
            </a:pPr>
            <a:r>
              <a:rPr lang="zh-CN" altLang="en-US" sz="2000" dirty="0"/>
              <a:t>分布式</a:t>
            </a:r>
            <a:r>
              <a:rPr lang="zh-CN" altLang="en-US" sz="2000" dirty="0" smtClean="0"/>
              <a:t>系统全局相容的</a:t>
            </a:r>
            <a:r>
              <a:rPr lang="zh-CN" altLang="en-US" sz="2000" dirty="0"/>
              <a:t>充要条件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8183" y="5425379"/>
            <a:ext cx="2080800" cy="104131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zh-CN" altLang="en-US" sz="2000" dirty="0" smtClean="0">
                <a:solidFill>
                  <a:srgbClr val="0000FF"/>
                </a:solidFill>
              </a:rPr>
              <a:t>资源层面</a:t>
            </a:r>
          </a:p>
          <a:p>
            <a:pPr algn="l">
              <a:spcBef>
                <a:spcPts val="200"/>
              </a:spcBef>
            </a:pPr>
            <a:r>
              <a:rPr lang="zh-CN" altLang="en-US" sz="2000" dirty="0" smtClean="0"/>
              <a:t>多机实时系统计算资源的需求</a:t>
            </a:r>
            <a:endParaRPr 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919198" y="5350669"/>
            <a:ext cx="2080800" cy="104131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zh-CN" altLang="en-US" sz="2000" dirty="0">
                <a:solidFill>
                  <a:srgbClr val="0000FF"/>
                </a:solidFill>
              </a:rPr>
              <a:t>数据</a:t>
            </a:r>
            <a:r>
              <a:rPr lang="zh-CN" altLang="en-US" sz="2000" dirty="0" smtClean="0">
                <a:solidFill>
                  <a:srgbClr val="0000FF"/>
                </a:solidFill>
              </a:rPr>
              <a:t>层面</a:t>
            </a:r>
            <a:endParaRPr lang="zh-CN" altLang="en-US" sz="2000" dirty="0">
              <a:solidFill>
                <a:srgbClr val="0000FF"/>
              </a:solidFill>
            </a:endParaRPr>
          </a:p>
          <a:p>
            <a:pPr algn="l">
              <a:spcBef>
                <a:spcPts val="200"/>
              </a:spcBef>
            </a:pPr>
            <a:r>
              <a:rPr lang="zh-CN" altLang="en-US" sz="2000" dirty="0"/>
              <a:t>访问受限的</a:t>
            </a:r>
            <a:r>
              <a:rPr lang="zh-CN" altLang="en-US" sz="2000" dirty="0" smtClean="0"/>
              <a:t>动态数据排序</a:t>
            </a:r>
            <a:endParaRPr lang="en-US" altLang="zh-CN" sz="2000" dirty="0"/>
          </a:p>
        </p:txBody>
      </p:sp>
      <p:sp>
        <p:nvSpPr>
          <p:cNvPr id="19" name="矩形 18"/>
          <p:cNvSpPr/>
          <p:nvPr/>
        </p:nvSpPr>
        <p:spPr bwMode="auto">
          <a:xfrm>
            <a:off x="1082842" y="1135374"/>
            <a:ext cx="7187458" cy="116265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589391" y="2502487"/>
            <a:ext cx="6096000" cy="4066846"/>
            <a:chOff x="1589391" y="2502487"/>
            <a:chExt cx="6096000" cy="4066846"/>
          </a:xfrm>
        </p:grpSpPr>
        <p:graphicFrame>
          <p:nvGraphicFramePr>
            <p:cNvPr id="6" name="图表 5"/>
            <p:cNvGraphicFramePr/>
            <p:nvPr>
              <p:extLst>
                <p:ext uri="{D42A27DB-BD31-4B8C-83A1-F6EECF244321}">
                  <p14:modId xmlns:p14="http://schemas.microsoft.com/office/powerpoint/2010/main" val="1009918000"/>
                </p:ext>
              </p:extLst>
            </p:nvPr>
          </p:nvGraphicFramePr>
          <p:xfrm>
            <a:off x="1589391" y="2502487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5521919" y="5461337"/>
              <a:ext cx="14394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0"/>
                </a:spcBef>
              </a:pPr>
              <a:r>
                <a:rPr lang="zh-CN" altLang="en-US" sz="2200" dirty="0">
                  <a:solidFill>
                    <a:schemeClr val="bg1"/>
                  </a:solidFill>
                </a:rPr>
                <a:t>灰箱</a:t>
              </a:r>
            </a:p>
            <a:p>
              <a:pPr lvl="0">
                <a:spcBef>
                  <a:spcPts val="0"/>
                </a:spcBef>
              </a:pPr>
              <a:r>
                <a:rPr lang="zh-CN" altLang="en-US" sz="2200" dirty="0">
                  <a:solidFill>
                    <a:schemeClr val="bg1"/>
                  </a:solidFill>
                </a:rPr>
                <a:t>数据挖掘</a:t>
              </a:r>
              <a:endParaRPr lang="en-US" altLang="zh-CN" sz="2200" dirty="0">
                <a:solidFill>
                  <a:schemeClr val="bg1"/>
                </a:solidFill>
              </a:endParaRPr>
            </a:p>
            <a:p>
              <a:pPr>
                <a:spcBef>
                  <a:spcPts val="0"/>
                </a:spcBef>
              </a:pP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34529" y="5462837"/>
              <a:ext cx="14394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200" dirty="0" smtClean="0">
                  <a:solidFill>
                    <a:schemeClr val="bg1"/>
                  </a:solidFill>
                </a:rPr>
                <a:t>资源</a:t>
              </a:r>
            </a:p>
            <a:p>
              <a:pPr lvl="0">
                <a:spcBef>
                  <a:spcPts val="0"/>
                </a:spcBef>
              </a:pPr>
              <a:r>
                <a:rPr lang="zh-CN" altLang="en-US" sz="2200" dirty="0" smtClean="0">
                  <a:solidFill>
                    <a:schemeClr val="bg1"/>
                  </a:solidFill>
                </a:rPr>
                <a:t>需求</a:t>
              </a:r>
              <a:r>
                <a:rPr lang="zh-CN" altLang="en-US" sz="2200" dirty="0">
                  <a:solidFill>
                    <a:schemeClr val="bg1"/>
                  </a:solidFill>
                </a:rPr>
                <a:t>分析</a:t>
              </a:r>
              <a:endParaRPr lang="en-US" altLang="zh-CN" sz="22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64280648"/>
      </p:ext>
    </p:extLst>
  </p:cSld>
  <p:clrMapOvr>
    <a:masterClrMapping/>
  </p:clrMapOvr>
  <p:transition advTm="593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</a:t>
            </a:r>
            <a:r>
              <a:rPr lang="zh-CN" altLang="en-US" dirty="0"/>
              <a:t>未来工作设想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4032145" y="1755680"/>
            <a:ext cx="4600867" cy="4076710"/>
          </a:xfrm>
          <a:prstGeom prst="roundRect">
            <a:avLst>
              <a:gd name="adj" fmla="val 5369"/>
            </a:avLst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9pPr>
          </a:lstStyle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Symbol" pitchFamily="18" charset="2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4853546" y="202692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sym typeface="Symbol" pitchFamily="18" charset="2"/>
              </a:defRPr>
            </a:lvl9pPr>
          </a:lstStyle>
          <a:p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低熵云计算理论</a:t>
            </a:r>
          </a:p>
        </p:txBody>
      </p:sp>
      <p:sp>
        <p:nvSpPr>
          <p:cNvPr id="37" name="矩形 36"/>
          <p:cNvSpPr/>
          <p:nvPr/>
        </p:nvSpPr>
        <p:spPr>
          <a:xfrm>
            <a:off x="4281443" y="2723946"/>
            <a:ext cx="412762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200" kern="0" dirty="0">
                <a:latin typeface="微软雅黑" pitchFamily="34" charset="-122"/>
                <a:ea typeface="微软雅黑" panose="020B0503020204020204" pitchFamily="34" charset="-122"/>
              </a:rPr>
              <a:t>目标</a:t>
            </a:r>
          </a:p>
          <a:p>
            <a:pPr marL="800100" lvl="1" indent="-342900" algn="l">
              <a:spcBef>
                <a:spcPts val="600"/>
              </a:spcBef>
              <a:spcAft>
                <a:spcPts val="600"/>
              </a:spcAft>
              <a:buFont typeface="微软雅黑" pitchFamily="34" charset="-122"/>
              <a:buChar char="−"/>
            </a:pPr>
            <a:r>
              <a:rPr lang="zh-CN" altLang="en-US" sz="2200" b="0" kern="0" dirty="0">
                <a:solidFill>
                  <a:srgbClr val="0000FF"/>
                </a:solidFill>
                <a:latin typeface="微软雅黑" pitchFamily="34" charset="-122"/>
                <a:ea typeface="微软雅黑" panose="020B0503020204020204" pitchFamily="34" charset="-122"/>
              </a:rPr>
              <a:t>为低尾延迟、高利用率的云计算技术提供理论支持</a:t>
            </a:r>
          </a:p>
          <a:p>
            <a:pPr marL="342900" indent="-342900" algn="l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200" kern="0" dirty="0" smtClean="0">
                <a:latin typeface="微软雅黑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200" b="0" kern="0" dirty="0" smtClean="0">
              <a:latin typeface="微软雅黑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spcBef>
                <a:spcPts val="600"/>
              </a:spcBef>
              <a:spcAft>
                <a:spcPts val="600"/>
              </a:spcAft>
              <a:buFont typeface="微软雅黑" pitchFamily="34" charset="-122"/>
              <a:buChar char="−"/>
            </a:pPr>
            <a:r>
              <a:rPr lang="zh-CN" altLang="en-US" sz="2200" b="0" kern="0" dirty="0">
                <a:solidFill>
                  <a:srgbClr val="0000FF"/>
                </a:solidFill>
                <a:latin typeface="微软雅黑" pitchFamily="34" charset="-122"/>
                <a:ea typeface="微软雅黑" panose="020B0503020204020204" pitchFamily="34" charset="-122"/>
              </a:rPr>
              <a:t>面向云的可计算性理论</a:t>
            </a:r>
            <a:endParaRPr lang="en-US" altLang="zh-CN" sz="2200" b="0" kern="0" dirty="0">
              <a:solidFill>
                <a:srgbClr val="0000FF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spcBef>
                <a:spcPts val="600"/>
              </a:spcBef>
              <a:spcAft>
                <a:spcPts val="600"/>
              </a:spcAft>
              <a:buFont typeface="微软雅黑" pitchFamily="34" charset="-122"/>
              <a:buChar char="−"/>
            </a:pPr>
            <a:r>
              <a:rPr lang="zh-CN" altLang="en-US" sz="2200" b="0" kern="0" dirty="0" smtClean="0">
                <a:solidFill>
                  <a:srgbClr val="0000FF"/>
                </a:solidFill>
                <a:latin typeface="微软雅黑" pitchFamily="34" charset="-122"/>
                <a:ea typeface="微软雅黑" panose="020B0503020204020204" pitchFamily="34" charset="-122"/>
              </a:rPr>
              <a:t>计算系统</a:t>
            </a:r>
            <a:r>
              <a:rPr lang="zh-CN" altLang="en-US" sz="2200" b="0" kern="0" dirty="0">
                <a:solidFill>
                  <a:srgbClr val="0000FF"/>
                </a:solidFill>
                <a:latin typeface="微软雅黑" pitchFamily="34" charset="-122"/>
                <a:ea typeface="微软雅黑" panose="020B0503020204020204" pitchFamily="34" charset="-122"/>
              </a:rPr>
              <a:t>熵的</a:t>
            </a:r>
            <a:r>
              <a:rPr lang="zh-CN" altLang="en-US" sz="2200" b="0" kern="0" dirty="0" smtClean="0">
                <a:solidFill>
                  <a:srgbClr val="0000FF"/>
                </a:solidFill>
                <a:latin typeface="微软雅黑" pitchFamily="34" charset="-122"/>
                <a:ea typeface="微软雅黑" panose="020B0503020204020204" pitchFamily="34" charset="-122"/>
              </a:rPr>
              <a:t>基础理论</a:t>
            </a:r>
            <a:endParaRPr lang="zh-CN" altLang="en-US" sz="2200" b="0" kern="0" dirty="0">
              <a:solidFill>
                <a:srgbClr val="0000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314727251"/>
              </p:ext>
            </p:extLst>
          </p:nvPr>
        </p:nvGraphicFramePr>
        <p:xfrm>
          <a:off x="403121" y="2791455"/>
          <a:ext cx="3475703" cy="240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0829952"/>
      </p:ext>
    </p:extLst>
  </p:cSld>
  <p:clrMapOvr>
    <a:masterClrMapping/>
  </p:clrMapOvr>
  <p:transition advTm="864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8965" y="1202181"/>
            <a:ext cx="9144000" cy="5502166"/>
            <a:chOff x="0" y="1072055"/>
            <a:chExt cx="9144000" cy="5502166"/>
          </a:xfrm>
        </p:grpSpPr>
        <p:sp>
          <p:nvSpPr>
            <p:cNvPr id="21" name="矩形 20"/>
            <p:cNvSpPr/>
            <p:nvPr/>
          </p:nvSpPr>
          <p:spPr bwMode="auto">
            <a:xfrm>
              <a:off x="0" y="1072055"/>
              <a:ext cx="9144000" cy="55021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1285625" y="2386704"/>
              <a:ext cx="6572749" cy="216982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  <a:spcBef>
                  <a:spcPct val="0"/>
                </a:spcBef>
                <a:defRPr/>
              </a:pPr>
              <a:r>
                <a:rPr kumimoji="0" lang="zh-CN" altLang="en-US" sz="4800" b="0" dirty="0">
                  <a:solidFill>
                    <a:srgbClr val="006600"/>
                  </a:solidFill>
                  <a:latin typeface="+mj-ea"/>
                  <a:ea typeface="+mj-ea"/>
                  <a:cs typeface="微软雅黑"/>
                </a:rPr>
                <a:t>敬请各位老师批评指正</a:t>
              </a:r>
            </a:p>
            <a:p>
              <a:pPr>
                <a:lnSpc>
                  <a:spcPct val="125000"/>
                </a:lnSpc>
                <a:spcBef>
                  <a:spcPct val="0"/>
                </a:spcBef>
                <a:defRPr/>
              </a:pPr>
              <a:endParaRPr kumimoji="0" lang="zh-CN" altLang="en-US" sz="1200" b="0" dirty="0">
                <a:solidFill>
                  <a:srgbClr val="006600"/>
                </a:solidFill>
                <a:latin typeface="+mj-ea"/>
                <a:ea typeface="+mj-ea"/>
                <a:cs typeface="微软雅黑"/>
              </a:endParaRPr>
            </a:p>
            <a:p>
              <a:pPr>
                <a:lnSpc>
                  <a:spcPct val="125000"/>
                </a:lnSpc>
                <a:spcBef>
                  <a:spcPct val="0"/>
                </a:spcBef>
                <a:defRPr/>
              </a:pPr>
              <a:r>
                <a:rPr kumimoji="0" lang="zh-CN" altLang="en-US" sz="4800" b="0" dirty="0">
                  <a:solidFill>
                    <a:srgbClr val="006600"/>
                  </a:solidFill>
                  <a:latin typeface="+mj-ea"/>
                  <a:ea typeface="+mj-ea"/>
                  <a:cs typeface="微软雅黑"/>
                </a:rPr>
                <a:t>  谢谢！</a:t>
              </a: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41832" y="871671"/>
            <a:ext cx="8691073" cy="3305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1460803"/>
      </p:ext>
    </p:extLst>
  </p:cSld>
  <p:clrMapOvr>
    <a:masterClrMapping/>
  </p:clrMapOvr>
  <p:transition advTm="2456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我们的结果：取得基础性突破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4736"/>
            <a:ext cx="3925019" cy="4911725"/>
          </a:xfrm>
          <a:ln w="22225"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/>
              <a:t>现有方案</a:t>
            </a:r>
            <a:r>
              <a:rPr lang="zh-CN" altLang="en-US" dirty="0" smtClean="0"/>
              <a:t>（洛瓦兹局部引理）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忽略</a:t>
            </a:r>
            <a:r>
              <a:rPr lang="zh-CN" altLang="en-US" dirty="0"/>
              <a:t>变量，只看</a:t>
            </a:r>
            <a:r>
              <a:rPr lang="zh-CN" altLang="en-US" dirty="0" smtClean="0"/>
              <a:t>事件相关性</a:t>
            </a:r>
          </a:p>
          <a:p>
            <a:pPr marL="0" indent="0" algn="ctr">
              <a:buNone/>
            </a:pPr>
            <a:endParaRPr lang="zh-CN" altLang="en-US" sz="800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7852" y="5861419"/>
            <a:ext cx="3909360" cy="461665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无法判断</a:t>
            </a:r>
            <a:r>
              <a:rPr lang="zh-CN" altLang="en-US" sz="2400" dirty="0" smtClean="0"/>
              <a:t>三元系统能否相容</a:t>
            </a:r>
            <a:endParaRPr lang="en-US" sz="2400" dirty="0"/>
          </a:p>
        </p:txBody>
      </p:sp>
      <p:grpSp>
        <p:nvGrpSpPr>
          <p:cNvPr id="86" name="组 85"/>
          <p:cNvGrpSpPr/>
          <p:nvPr/>
        </p:nvGrpSpPr>
        <p:grpSpPr>
          <a:xfrm>
            <a:off x="913600" y="3768928"/>
            <a:ext cx="2871269" cy="1849334"/>
            <a:chOff x="910318" y="3266270"/>
            <a:chExt cx="2871269" cy="184933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3"/>
            <a:srcRect l="36504" t="36966" r="43342" b="31966"/>
            <a:stretch/>
          </p:blipFill>
          <p:spPr>
            <a:xfrm>
              <a:off x="1442226" y="3462569"/>
              <a:ext cx="1463776" cy="1541994"/>
            </a:xfrm>
            <a:prstGeom prst="rect">
              <a:avLst/>
            </a:prstGeom>
          </p:spPr>
        </p:pic>
        <p:grpSp>
          <p:nvGrpSpPr>
            <p:cNvPr id="45" name="组 44"/>
            <p:cNvGrpSpPr/>
            <p:nvPr/>
          </p:nvGrpSpPr>
          <p:grpSpPr>
            <a:xfrm>
              <a:off x="2483715" y="3650377"/>
              <a:ext cx="1184422" cy="503401"/>
              <a:chOff x="4023173" y="4850885"/>
              <a:chExt cx="1351930" cy="5745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269988" y="4850885"/>
                    <a:ext cx="1105115" cy="4566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is-IS" altLang="zh-CN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</m:e>
                          </m: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9988" y="4850885"/>
                    <a:ext cx="1105115" cy="45669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7862" r="-515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椭圆 34"/>
              <p:cNvSpPr/>
              <p:nvPr/>
            </p:nvSpPr>
            <p:spPr bwMode="auto">
              <a:xfrm>
                <a:off x="4023173" y="5307584"/>
                <a:ext cx="117893" cy="117894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910318" y="3266270"/>
                  <a:ext cx="772693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𝑨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318" y="3266270"/>
                  <a:ext cx="772693" cy="35053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299" r="-2362" b="-3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099914" y="4765069"/>
                  <a:ext cx="786738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𝑩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14" y="4765069"/>
                  <a:ext cx="786738" cy="3505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202" r="-232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017320" y="4486563"/>
                  <a:ext cx="764267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𝑪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320" y="4486563"/>
                  <a:ext cx="764267" cy="35053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400" r="-1600" b="-3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线连接符 7"/>
            <p:cNvCxnSpPr/>
            <p:nvPr/>
          </p:nvCxnSpPr>
          <p:spPr bwMode="auto">
            <a:xfrm rot="21212618" flipV="1">
              <a:off x="1592857" y="4627615"/>
              <a:ext cx="220776" cy="126158"/>
            </a:xfrm>
            <a:prstGeom prst="line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7" name="直线连接符 16"/>
            <p:cNvCxnSpPr/>
            <p:nvPr/>
          </p:nvCxnSpPr>
          <p:spPr bwMode="auto">
            <a:xfrm rot="21212618" flipV="1">
              <a:off x="1802332" y="4439049"/>
              <a:ext cx="286697" cy="156069"/>
            </a:xfrm>
            <a:prstGeom prst="line">
              <a:avLst/>
            </a:prstGeom>
            <a:noFill/>
            <a:ln w="34925" cap="flat" cmpd="sng" algn="ctr">
              <a:solidFill>
                <a:schemeClr val="tx1">
                  <a:alpha val="21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6" name="直线连接符 25"/>
            <p:cNvCxnSpPr/>
            <p:nvPr/>
          </p:nvCxnSpPr>
          <p:spPr bwMode="auto">
            <a:xfrm flipV="1">
              <a:off x="2099043" y="4143407"/>
              <a:ext cx="386347" cy="270712"/>
            </a:xfrm>
            <a:prstGeom prst="line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" name="内容占位符 2"/>
          <p:cNvSpPr txBox="1">
            <a:spLocks/>
          </p:cNvSpPr>
          <p:nvPr/>
        </p:nvSpPr>
        <p:spPr>
          <a:xfrm>
            <a:off x="4781485" y="1334735"/>
            <a:ext cx="3835831" cy="4911725"/>
          </a:xfrm>
          <a:prstGeom prst="rect">
            <a:avLst/>
          </a:prstGeom>
          <a:ln w="22225">
            <a:noFill/>
          </a:ln>
        </p:spPr>
        <p:txBody>
          <a:bodyPr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1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zh-CN" altLang="en-US" sz="2800" kern="0" dirty="0" smtClean="0"/>
              <a:t>我们</a:t>
            </a:r>
            <a:r>
              <a:rPr lang="zh-CN" altLang="en-US" sz="2800" kern="0" dirty="0" smtClean="0"/>
              <a:t>的方案</a:t>
            </a:r>
            <a:endParaRPr lang="en-US" altLang="zh-CN" sz="2800" kern="0" dirty="0"/>
          </a:p>
          <a:p>
            <a:pPr marL="0" indent="0" algn="ctr">
              <a:buNone/>
            </a:pPr>
            <a:r>
              <a:rPr lang="zh-CN" altLang="en-US" dirty="0"/>
              <a:t>综合考虑事件和</a:t>
            </a:r>
            <a:r>
              <a:rPr lang="zh-CN" altLang="en-US" dirty="0" smtClean="0"/>
              <a:t>变量</a:t>
            </a:r>
          </a:p>
          <a:p>
            <a:pPr marL="0" indent="0" algn="ctr">
              <a:buNone/>
            </a:pPr>
            <a:endParaRPr lang="zh-CN" altLang="en-US" kern="0" dirty="0"/>
          </a:p>
          <a:p>
            <a:endParaRPr lang="zh-CN" altLang="en-US" kern="0" dirty="0" smtClean="0"/>
          </a:p>
          <a:p>
            <a:endParaRPr lang="zh-CN" altLang="en-US" kern="0" dirty="0"/>
          </a:p>
          <a:p>
            <a:endParaRPr lang="en-US" kern="0" dirty="0"/>
          </a:p>
        </p:txBody>
      </p:sp>
      <p:grpSp>
        <p:nvGrpSpPr>
          <p:cNvPr id="75" name="组 74"/>
          <p:cNvGrpSpPr/>
          <p:nvPr/>
        </p:nvGrpSpPr>
        <p:grpSpPr>
          <a:xfrm>
            <a:off x="5580017" y="3875972"/>
            <a:ext cx="3080881" cy="1771061"/>
            <a:chOff x="4775732" y="4407130"/>
            <a:chExt cx="3080881" cy="177106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/>
            <a:srcRect l="36610" t="35057" r="44576" b="29227"/>
            <a:stretch/>
          </p:blipFill>
          <p:spPr>
            <a:xfrm>
              <a:off x="5800196" y="4549800"/>
              <a:ext cx="1255218" cy="1628391"/>
            </a:xfrm>
            <a:prstGeom prst="rect">
              <a:avLst/>
            </a:prstGeom>
          </p:spPr>
        </p:pic>
        <p:grpSp>
          <p:nvGrpSpPr>
            <p:cNvPr id="74" name="组 73"/>
            <p:cNvGrpSpPr/>
            <p:nvPr/>
          </p:nvGrpSpPr>
          <p:grpSpPr>
            <a:xfrm>
              <a:off x="4775732" y="5074230"/>
              <a:ext cx="1601012" cy="400110"/>
              <a:chOff x="5409715" y="4705868"/>
              <a:chExt cx="1601012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5409715" y="4705868"/>
                    <a:ext cx="96818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is-IS" altLang="zh-CN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</m:e>
                          </m: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6" name="文本框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9715" y="4705868"/>
                    <a:ext cx="968187" cy="40011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862" r="-515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椭圆 66"/>
              <p:cNvSpPr/>
              <p:nvPr/>
            </p:nvSpPr>
            <p:spPr bwMode="auto">
              <a:xfrm>
                <a:off x="6907440" y="4995905"/>
                <a:ext cx="103287" cy="103288"/>
              </a:xfrm>
              <a:prstGeom prst="ellipse">
                <a:avLst/>
              </a:prstGeom>
              <a:solidFill>
                <a:schemeClr val="tx1">
                  <a:alpha val="31000"/>
                </a:schemeClr>
              </a:solidFill>
              <a:ln w="9525" cap="flat" cmpd="sng" algn="ctr">
                <a:solidFill>
                  <a:schemeClr val="accent1">
                    <a:alpha val="16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5171086" y="4407130"/>
                  <a:ext cx="772693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𝑨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086" y="4407130"/>
                  <a:ext cx="772693" cy="35053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6299" r="-236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5331654" y="5802693"/>
                  <a:ext cx="786738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𝑩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654" y="5802693"/>
                  <a:ext cx="786738" cy="35053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6202" r="-155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92346" y="5445144"/>
                  <a:ext cx="764267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𝑪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346" y="5445144"/>
                  <a:ext cx="764267" cy="35053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5556" r="-158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线连接符 62"/>
            <p:cNvCxnSpPr/>
            <p:nvPr/>
          </p:nvCxnSpPr>
          <p:spPr bwMode="auto">
            <a:xfrm rot="21048323" flipV="1">
              <a:off x="5888127" y="5640554"/>
              <a:ext cx="220776" cy="126158"/>
            </a:xfrm>
            <a:prstGeom prst="line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4" name="直线连接符 63"/>
            <p:cNvCxnSpPr/>
            <p:nvPr/>
          </p:nvCxnSpPr>
          <p:spPr bwMode="auto">
            <a:xfrm flipV="1">
              <a:off x="6105078" y="5445144"/>
              <a:ext cx="200079" cy="173252"/>
            </a:xfrm>
            <a:prstGeom prst="line">
              <a:avLst/>
            </a:prstGeom>
            <a:noFill/>
            <a:ln w="34925" cap="flat" cmpd="sng" algn="ctr">
              <a:solidFill>
                <a:schemeClr val="tx1">
                  <a:alpha val="21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直线连接符 67"/>
            <p:cNvCxnSpPr/>
            <p:nvPr/>
          </p:nvCxnSpPr>
          <p:spPr bwMode="auto">
            <a:xfrm rot="21048323" flipV="1">
              <a:off x="6263116" y="5340340"/>
              <a:ext cx="196814" cy="128017"/>
            </a:xfrm>
            <a:prstGeom prst="line">
              <a:avLst/>
            </a:prstGeom>
            <a:noFill/>
            <a:ln w="34925" cap="flat" cmpd="sng" algn="ctr">
              <a:solidFill>
                <a:schemeClr val="accent1">
                  <a:alpha val="48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6" name="文本框 75"/>
          <p:cNvSpPr txBox="1"/>
          <p:nvPr/>
        </p:nvSpPr>
        <p:spPr>
          <a:xfrm>
            <a:off x="5260138" y="5879055"/>
            <a:ext cx="3046954" cy="461665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三元系统能相容！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4" name="直线连接符 83"/>
          <p:cNvCxnSpPr/>
          <p:nvPr/>
        </p:nvCxnSpPr>
        <p:spPr bwMode="auto">
          <a:xfrm>
            <a:off x="4605337" y="1334735"/>
            <a:ext cx="0" cy="5019997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91" name="组 90"/>
          <p:cNvGrpSpPr/>
          <p:nvPr/>
        </p:nvGrpSpPr>
        <p:grpSpPr>
          <a:xfrm>
            <a:off x="753386" y="2492603"/>
            <a:ext cx="2991293" cy="1086672"/>
            <a:chOff x="753386" y="2492603"/>
            <a:chExt cx="2991293" cy="1086672"/>
          </a:xfrm>
        </p:grpSpPr>
        <p:cxnSp>
          <p:nvCxnSpPr>
            <p:cNvPr id="11" name="直线连接符 10"/>
            <p:cNvCxnSpPr/>
            <p:nvPr/>
          </p:nvCxnSpPr>
          <p:spPr bwMode="auto">
            <a:xfrm flipH="1">
              <a:off x="1788336" y="2668225"/>
              <a:ext cx="597063" cy="829018"/>
            </a:xfrm>
            <a:prstGeom prst="line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oval" w="med" len="med"/>
              <a:tailEnd type="oval"/>
            </a:ln>
            <a:effectLst/>
          </p:spPr>
        </p:cxnSp>
        <p:cxnSp>
          <p:nvCxnSpPr>
            <p:cNvPr id="15" name="直线连接符 14"/>
            <p:cNvCxnSpPr/>
            <p:nvPr/>
          </p:nvCxnSpPr>
          <p:spPr bwMode="auto">
            <a:xfrm>
              <a:off x="2385399" y="2661136"/>
              <a:ext cx="630844" cy="829014"/>
            </a:xfrm>
            <a:prstGeom prst="line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oval" w="med" len="med"/>
              <a:tailEnd type="oval"/>
            </a:ln>
            <a:effectLst/>
          </p:spPr>
        </p:cxnSp>
        <p:cxnSp>
          <p:nvCxnSpPr>
            <p:cNvPr id="18" name="直线连接符 17"/>
            <p:cNvCxnSpPr/>
            <p:nvPr/>
          </p:nvCxnSpPr>
          <p:spPr bwMode="auto">
            <a:xfrm>
              <a:off x="1788332" y="3497243"/>
              <a:ext cx="1227911" cy="0"/>
            </a:xfrm>
            <a:prstGeom prst="line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oval" w="med" len="med"/>
              <a:tailEnd type="oval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2359959" y="2492603"/>
                  <a:ext cx="1132719" cy="417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0" dirty="0" smtClean="0">
                      <a:solidFill>
                        <a:srgbClr val="0000FF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𝐴</m:t>
                      </m:r>
                    </m:oMath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959" y="2492603"/>
                  <a:ext cx="1132719" cy="41705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11765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3369830" y="3236788"/>
                  <a:ext cx="374849" cy="342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事件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830" y="3236788"/>
                  <a:ext cx="374849" cy="342487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3607" r="-5737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753386" y="3235991"/>
                  <a:ext cx="1085461" cy="342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0" dirty="0" smtClean="0">
                      <a:solidFill>
                        <a:srgbClr val="0000FF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𝐶</m:t>
                      </m:r>
                    </m:oMath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86" y="3235991"/>
                  <a:ext cx="1085461" cy="342487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14286" b="-44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组 89"/>
          <p:cNvGrpSpPr/>
          <p:nvPr/>
        </p:nvGrpSpPr>
        <p:grpSpPr>
          <a:xfrm>
            <a:off x="5067557" y="1650508"/>
            <a:ext cx="2891730" cy="2259320"/>
            <a:chOff x="5067557" y="1650508"/>
            <a:chExt cx="2891730" cy="2259320"/>
          </a:xfrm>
        </p:grpSpPr>
        <p:grpSp>
          <p:nvGrpSpPr>
            <p:cNvPr id="34" name="组 33"/>
            <p:cNvGrpSpPr/>
            <p:nvPr/>
          </p:nvGrpSpPr>
          <p:grpSpPr>
            <a:xfrm>
              <a:off x="5067557" y="2472450"/>
              <a:ext cx="2891730" cy="1178594"/>
              <a:chOff x="6500667" y="3920182"/>
              <a:chExt cx="1343622" cy="5529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6500667" y="3920182"/>
                    <a:ext cx="526310" cy="19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0" dirty="0" smtClean="0">
                        <a:solidFill>
                          <a:srgbClr val="0000FF"/>
                        </a:solidFill>
                      </a:rPr>
                      <a:t>事件</a:t>
                    </a:r>
                    <a14:m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𝐴</m:t>
                        </m:r>
                      </m:oMath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0667" y="3920182"/>
                    <a:ext cx="526310" cy="19566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750" b="-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696057" y="4119006"/>
                    <a:ext cx="174171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事件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057" y="4119006"/>
                    <a:ext cx="174171" cy="16067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0645" r="-54839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6514250" y="4309117"/>
                    <a:ext cx="504352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0" dirty="0" smtClean="0">
                        <a:solidFill>
                          <a:srgbClr val="0000FF"/>
                        </a:solidFill>
                      </a:rPr>
                      <a:t>事件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𝐶</m:t>
                        </m:r>
                      </m:oMath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4250" y="4309117"/>
                    <a:ext cx="504352" cy="16067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2500" b="-44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7670118" y="3923508"/>
                    <a:ext cx="174171" cy="19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变量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118" y="3923508"/>
                    <a:ext cx="174171" cy="19566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0645" r="-548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7653084" y="4122333"/>
                    <a:ext cx="174171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变量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3084" y="4122333"/>
                    <a:ext cx="174171" cy="16067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9032" r="-53226" b="-26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7657429" y="4312445"/>
                    <a:ext cx="174171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变量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𝑍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7429" y="4312445"/>
                    <a:ext cx="174171" cy="16067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80328" r="-54098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组 88"/>
            <p:cNvGrpSpPr/>
            <p:nvPr/>
          </p:nvGrpSpPr>
          <p:grpSpPr>
            <a:xfrm>
              <a:off x="6047941" y="1650508"/>
              <a:ext cx="1362164" cy="2259320"/>
              <a:chOff x="6047941" y="1650508"/>
              <a:chExt cx="1362164" cy="2259320"/>
            </a:xfrm>
          </p:grpSpPr>
          <p:cxnSp>
            <p:nvCxnSpPr>
              <p:cNvPr id="85" name="直线连接符 84"/>
              <p:cNvCxnSpPr/>
              <p:nvPr/>
            </p:nvCxnSpPr>
            <p:spPr bwMode="auto">
              <a:xfrm flipV="1">
                <a:off x="6342982" y="2701131"/>
                <a:ext cx="766460" cy="827696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7" name="直线连接符 86"/>
              <p:cNvCxnSpPr/>
              <p:nvPr/>
            </p:nvCxnSpPr>
            <p:spPr bwMode="auto">
              <a:xfrm>
                <a:off x="6342982" y="2717635"/>
                <a:ext cx="814856" cy="382541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8" name="直线连接符 87"/>
              <p:cNvCxnSpPr/>
              <p:nvPr/>
            </p:nvCxnSpPr>
            <p:spPr bwMode="auto">
              <a:xfrm>
                <a:off x="6349971" y="3116868"/>
                <a:ext cx="812754" cy="381554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2" name="直线连接符 81"/>
              <p:cNvCxnSpPr/>
              <p:nvPr/>
            </p:nvCxnSpPr>
            <p:spPr bwMode="auto">
              <a:xfrm>
                <a:off x="6321392" y="3111762"/>
                <a:ext cx="881265" cy="0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3" name="直线连接符 82"/>
              <p:cNvCxnSpPr/>
              <p:nvPr/>
            </p:nvCxnSpPr>
            <p:spPr bwMode="auto">
              <a:xfrm>
                <a:off x="6258767" y="3528827"/>
                <a:ext cx="881265" cy="0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直线连接符 27"/>
              <p:cNvCxnSpPr/>
              <p:nvPr/>
            </p:nvCxnSpPr>
            <p:spPr bwMode="auto">
              <a:xfrm>
                <a:off x="6284543" y="2688067"/>
                <a:ext cx="881265" cy="0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grpSp>
            <p:nvGrpSpPr>
              <p:cNvPr id="21" name="组 20"/>
              <p:cNvGrpSpPr/>
              <p:nvPr/>
            </p:nvGrpSpPr>
            <p:grpSpPr>
              <a:xfrm>
                <a:off x="6047941" y="1657705"/>
                <a:ext cx="467779" cy="2252123"/>
                <a:chOff x="6047941" y="1657705"/>
                <a:chExt cx="467779" cy="2252123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6047941" y="1657705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0000FF"/>
                      </a:solidFill>
                    </a:rPr>
                    <a:t>.</a:t>
                  </a:r>
                  <a:endParaRPr lang="en-US" sz="86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6055338" y="2071064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0000FF"/>
                      </a:solidFill>
                    </a:rPr>
                    <a:t>.</a:t>
                  </a:r>
                  <a:endParaRPr lang="en-US" sz="86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6054352" y="2494056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0000FF"/>
                      </a:solidFill>
                    </a:rPr>
                    <a:t>.</a:t>
                  </a:r>
                  <a:endParaRPr lang="en-US" sz="8600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78" name="组 77"/>
              <p:cNvGrpSpPr/>
              <p:nvPr/>
            </p:nvGrpSpPr>
            <p:grpSpPr>
              <a:xfrm>
                <a:off x="6942326" y="1650508"/>
                <a:ext cx="467779" cy="2252123"/>
                <a:chOff x="6047941" y="1657705"/>
                <a:chExt cx="467779" cy="2252123"/>
              </a:xfrm>
            </p:grpSpPr>
            <p:sp>
              <p:nvSpPr>
                <p:cNvPr id="79" name="文本框 78"/>
                <p:cNvSpPr txBox="1"/>
                <p:nvPr/>
              </p:nvSpPr>
              <p:spPr>
                <a:xfrm>
                  <a:off x="6047941" y="1657705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FF0000"/>
                      </a:solidFill>
                    </a:rPr>
                    <a:t>.</a:t>
                  </a:r>
                  <a:endParaRPr lang="en-US" sz="8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文本框 79"/>
                <p:cNvSpPr txBox="1"/>
                <p:nvPr/>
              </p:nvSpPr>
              <p:spPr>
                <a:xfrm>
                  <a:off x="6055338" y="2071064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FF0000"/>
                      </a:solidFill>
                    </a:rPr>
                    <a:t>.</a:t>
                  </a:r>
                  <a:endParaRPr lang="en-US" sz="8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6054352" y="2494056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FF0000"/>
                      </a:solidFill>
                    </a:rPr>
                    <a:t>.</a:t>
                  </a:r>
                  <a:endParaRPr lang="en-US" sz="86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6059913"/>
      </p:ext>
    </p:extLst>
  </p:cSld>
  <p:clrMapOvr>
    <a:masterClrMapping/>
  </p:clrMapOvr>
  <p:transition advTm="793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3" grpId="0" build="p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3183" y="2513623"/>
            <a:ext cx="8334375" cy="1684338"/>
          </a:xfrm>
        </p:spPr>
        <p:txBody>
          <a:bodyPr/>
          <a:lstStyle/>
          <a:p>
            <a:r>
              <a:rPr lang="zh-CN" altLang="en-US" dirty="0"/>
              <a:t>主要工作</a:t>
            </a:r>
            <a:r>
              <a:rPr lang="en-US" altLang="zh-CN" dirty="0"/>
              <a:t>1</a:t>
            </a:r>
            <a:r>
              <a:rPr lang="zh-CN" altLang="en-US" dirty="0" smtClean="0"/>
              <a:t>：分布式相容性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8258D58-0B1E-4334-A779-67309FF767AE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8583990"/>
      </p:ext>
    </p:extLst>
  </p:cSld>
  <p:clrMapOvr>
    <a:masterClrMapping/>
  </p:clrMapOvr>
  <p:transition advTm="1671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分布式相容性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27"/>
              <p:cNvSpPr txBox="1"/>
              <p:nvPr/>
            </p:nvSpPr>
            <p:spPr>
              <a:xfrm>
                <a:off x="1427994" y="1658845"/>
                <a:ext cx="1804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配置参数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94" y="1658845"/>
                <a:ext cx="1804598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8"/>
              <p:cNvSpPr txBox="1"/>
              <p:nvPr/>
            </p:nvSpPr>
            <p:spPr>
              <a:xfrm>
                <a:off x="-14497" y="5545780"/>
                <a:ext cx="1804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配置参数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𝒀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97" y="5545780"/>
                <a:ext cx="1804598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10769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9"/>
              <p:cNvSpPr txBox="1"/>
              <p:nvPr/>
            </p:nvSpPr>
            <p:spPr>
              <a:xfrm>
                <a:off x="2316034" y="5545780"/>
                <a:ext cx="1804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配置参数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𝒁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034" y="5545780"/>
                <a:ext cx="1804598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10769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618152" y="2110450"/>
            <a:ext cx="2300505" cy="3235988"/>
            <a:chOff x="443048" y="2110450"/>
            <a:chExt cx="2300505" cy="3235988"/>
          </a:xfrm>
        </p:grpSpPr>
        <p:sp>
          <p:nvSpPr>
            <p:cNvPr id="9" name="文本框 6"/>
            <p:cNvSpPr txBox="1"/>
            <p:nvPr/>
          </p:nvSpPr>
          <p:spPr>
            <a:xfrm>
              <a:off x="1607184" y="3467387"/>
              <a:ext cx="991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三元计算</a:t>
              </a:r>
              <a:endParaRPr lang="en-US" sz="2400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896" t="11299" r="25876" b="11638"/>
            <a:stretch/>
          </p:blipFill>
          <p:spPr>
            <a:xfrm>
              <a:off x="443048" y="4163328"/>
              <a:ext cx="561490" cy="118311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49FE9"/>
                </a:clrFrom>
                <a:clrTo>
                  <a:srgbClr val="049FE9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0991" t="24406" r="31957" b="58298"/>
            <a:stretch/>
          </p:blipFill>
          <p:spPr>
            <a:xfrm>
              <a:off x="1566826" y="2110450"/>
              <a:ext cx="1176727" cy="783099"/>
            </a:xfrm>
            <a:prstGeom prst="rect">
              <a:avLst/>
            </a:prstGeom>
          </p:spPr>
        </p:pic>
      </p:grpSp>
      <p:sp>
        <p:nvSpPr>
          <p:cNvPr id="12" name="任意形状 7"/>
          <p:cNvSpPr/>
          <p:nvPr/>
        </p:nvSpPr>
        <p:spPr bwMode="auto">
          <a:xfrm>
            <a:off x="897774" y="2757948"/>
            <a:ext cx="766916" cy="1224117"/>
          </a:xfrm>
          <a:custGeom>
            <a:avLst/>
            <a:gdLst>
              <a:gd name="connsiteX0" fmla="*/ 766916 w 766916"/>
              <a:gd name="connsiteY0" fmla="*/ 0 h 1224117"/>
              <a:gd name="connsiteX1" fmla="*/ 221226 w 766916"/>
              <a:gd name="connsiteY1" fmla="*/ 560439 h 1224117"/>
              <a:gd name="connsiteX2" fmla="*/ 0 w 766916"/>
              <a:gd name="connsiteY2" fmla="*/ 1224117 h 1224117"/>
              <a:gd name="connsiteX3" fmla="*/ 0 w 766916"/>
              <a:gd name="connsiteY3" fmla="*/ 1224117 h 1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224117">
                <a:moveTo>
                  <a:pt x="766916" y="0"/>
                </a:moveTo>
                <a:cubicBezTo>
                  <a:pt x="557980" y="178209"/>
                  <a:pt x="349045" y="356419"/>
                  <a:pt x="221226" y="560439"/>
                </a:cubicBezTo>
                <a:cubicBezTo>
                  <a:pt x="93407" y="764459"/>
                  <a:pt x="0" y="1224117"/>
                  <a:pt x="0" y="1224117"/>
                </a:cubicBezTo>
                <a:lnTo>
                  <a:pt x="0" y="1224117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形状 19"/>
          <p:cNvSpPr/>
          <p:nvPr/>
        </p:nvSpPr>
        <p:spPr bwMode="auto">
          <a:xfrm rot="7130703">
            <a:off x="2893580" y="2823105"/>
            <a:ext cx="766916" cy="1224117"/>
          </a:xfrm>
          <a:custGeom>
            <a:avLst/>
            <a:gdLst>
              <a:gd name="connsiteX0" fmla="*/ 766916 w 766916"/>
              <a:gd name="connsiteY0" fmla="*/ 0 h 1224117"/>
              <a:gd name="connsiteX1" fmla="*/ 221226 w 766916"/>
              <a:gd name="connsiteY1" fmla="*/ 560439 h 1224117"/>
              <a:gd name="connsiteX2" fmla="*/ 0 w 766916"/>
              <a:gd name="connsiteY2" fmla="*/ 1224117 h 1224117"/>
              <a:gd name="connsiteX3" fmla="*/ 0 w 766916"/>
              <a:gd name="connsiteY3" fmla="*/ 1224117 h 1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224117">
                <a:moveTo>
                  <a:pt x="766916" y="0"/>
                </a:moveTo>
                <a:cubicBezTo>
                  <a:pt x="557980" y="178209"/>
                  <a:pt x="349045" y="356419"/>
                  <a:pt x="221226" y="560439"/>
                </a:cubicBezTo>
                <a:cubicBezTo>
                  <a:pt x="93407" y="764459"/>
                  <a:pt x="0" y="1224117"/>
                  <a:pt x="0" y="1224117"/>
                </a:cubicBezTo>
                <a:lnTo>
                  <a:pt x="0" y="1224117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任意形状 21"/>
          <p:cNvSpPr/>
          <p:nvPr/>
        </p:nvSpPr>
        <p:spPr bwMode="auto">
          <a:xfrm rot="14265357">
            <a:off x="1812943" y="4425440"/>
            <a:ext cx="766916" cy="1224117"/>
          </a:xfrm>
          <a:custGeom>
            <a:avLst/>
            <a:gdLst>
              <a:gd name="connsiteX0" fmla="*/ 766916 w 766916"/>
              <a:gd name="connsiteY0" fmla="*/ 0 h 1224117"/>
              <a:gd name="connsiteX1" fmla="*/ 221226 w 766916"/>
              <a:gd name="connsiteY1" fmla="*/ 560439 h 1224117"/>
              <a:gd name="connsiteX2" fmla="*/ 0 w 766916"/>
              <a:gd name="connsiteY2" fmla="*/ 1224117 h 1224117"/>
              <a:gd name="connsiteX3" fmla="*/ 0 w 766916"/>
              <a:gd name="connsiteY3" fmla="*/ 1224117 h 1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224117">
                <a:moveTo>
                  <a:pt x="766916" y="0"/>
                </a:moveTo>
                <a:cubicBezTo>
                  <a:pt x="557980" y="178209"/>
                  <a:pt x="349045" y="356419"/>
                  <a:pt x="221226" y="560439"/>
                </a:cubicBezTo>
                <a:cubicBezTo>
                  <a:pt x="93407" y="764459"/>
                  <a:pt x="0" y="1224117"/>
                  <a:pt x="0" y="1224117"/>
                </a:cubicBezTo>
                <a:lnTo>
                  <a:pt x="0" y="1224117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849040"/>
              </p:ext>
            </p:extLst>
          </p:nvPr>
        </p:nvGraphicFramePr>
        <p:xfrm>
          <a:off x="5090355" y="2976435"/>
          <a:ext cx="2149100" cy="205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20"/>
                <a:gridCol w="429820"/>
                <a:gridCol w="429820"/>
                <a:gridCol w="429820"/>
                <a:gridCol w="429820"/>
              </a:tblGrid>
              <a:tr h="4118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824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824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824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82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4435063" y="2274809"/>
            <a:ext cx="4196175" cy="2859790"/>
            <a:chOff x="4435063" y="2274809"/>
            <a:chExt cx="4196175" cy="2859790"/>
          </a:xfrm>
        </p:grpSpPr>
        <p:cxnSp>
          <p:nvCxnSpPr>
            <p:cNvPr id="17" name="直线箭头连接符 24"/>
            <p:cNvCxnSpPr/>
            <p:nvPr/>
          </p:nvCxnSpPr>
          <p:spPr bwMode="auto">
            <a:xfrm>
              <a:off x="5069690" y="5035558"/>
              <a:ext cx="2681207" cy="0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直线箭头连接符 25"/>
            <p:cNvCxnSpPr/>
            <p:nvPr/>
          </p:nvCxnSpPr>
          <p:spPr bwMode="auto">
            <a:xfrm flipV="1">
              <a:off x="5090355" y="2710812"/>
              <a:ext cx="0" cy="2324743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26"/>
                <p:cNvSpPr txBox="1"/>
                <p:nvPr/>
              </p:nvSpPr>
              <p:spPr>
                <a:xfrm>
                  <a:off x="7755677" y="4734489"/>
                  <a:ext cx="8755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/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𝑿</m:t>
                      </m:r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9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5677" y="4734489"/>
                  <a:ext cx="875561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944" t="-12308" b="-2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30"/>
                <p:cNvSpPr txBox="1"/>
                <p:nvPr/>
              </p:nvSpPr>
              <p:spPr>
                <a:xfrm>
                  <a:off x="4435063" y="2274809"/>
                  <a:ext cx="86113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 smtClean="0"/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charset="0"/>
                        </a:rPr>
                        <m:t>𝒀</m:t>
                      </m:r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0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5063" y="2274809"/>
                  <a:ext cx="861133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7801" t="-10606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31"/>
            <p:cNvSpPr txBox="1"/>
            <p:nvPr/>
          </p:nvSpPr>
          <p:spPr>
            <a:xfrm>
              <a:off x="5111021" y="3568719"/>
              <a:ext cx="1264030" cy="856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zh-CN" altLang="en-US" sz="2400" dirty="0" smtClean="0">
                  <a:solidFill>
                    <a:schemeClr val="bg1"/>
                  </a:solidFill>
                </a:rPr>
                <a:t>机</a:t>
              </a:r>
              <a:r>
                <a:rPr lang="en-US" altLang="zh-CN" sz="2400" dirty="0" smtClean="0">
                  <a:solidFill>
                    <a:schemeClr val="bg1"/>
                  </a:solidFill>
                </a:rPr>
                <a:t>-</a:t>
              </a:r>
              <a:r>
                <a:rPr lang="zh-CN" altLang="en-US" sz="2400" dirty="0" smtClean="0">
                  <a:solidFill>
                    <a:schemeClr val="bg1"/>
                  </a:solidFill>
                </a:rPr>
                <a:t>物</a:t>
              </a:r>
            </a:p>
            <a:p>
              <a:pPr>
                <a:spcBef>
                  <a:spcPts val="240"/>
                </a:spcBef>
              </a:pPr>
              <a:r>
                <a:rPr lang="zh-CN" altLang="en-US" sz="2400" dirty="0" smtClean="0">
                  <a:solidFill>
                    <a:schemeClr val="bg1"/>
                  </a:solidFill>
                </a:rPr>
                <a:t>不相容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0"/>
          <a:srcRect l="38254" t="25179" r="38413" b="24108"/>
          <a:stretch/>
        </p:blipFill>
        <p:spPr>
          <a:xfrm>
            <a:off x="3115741" y="4223840"/>
            <a:ext cx="732988" cy="1062085"/>
          </a:xfrm>
          <a:prstGeom prst="rect">
            <a:avLst/>
          </a:prstGeom>
        </p:spPr>
      </p:pic>
      <p:sp>
        <p:nvSpPr>
          <p:cNvPr id="24" name="文本框 8"/>
          <p:cNvSpPr txBox="1"/>
          <p:nvPr/>
        </p:nvSpPr>
        <p:spPr>
          <a:xfrm>
            <a:off x="2834687" y="4455887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/>
              <a:t>人</a:t>
            </a:r>
            <a:endParaRPr lang="en-US" sz="2000" dirty="0"/>
          </a:p>
        </p:txBody>
      </p:sp>
      <p:sp>
        <p:nvSpPr>
          <p:cNvPr id="25" name="文本框 34"/>
          <p:cNvSpPr txBox="1"/>
          <p:nvPr/>
        </p:nvSpPr>
        <p:spPr>
          <a:xfrm>
            <a:off x="2014630" y="28520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机</a:t>
            </a:r>
            <a:endParaRPr lang="en-US" sz="2000" dirty="0"/>
          </a:p>
        </p:txBody>
      </p:sp>
      <p:sp>
        <p:nvSpPr>
          <p:cNvPr id="26" name="文本框 35"/>
          <p:cNvSpPr txBox="1"/>
          <p:nvPr/>
        </p:nvSpPr>
        <p:spPr>
          <a:xfrm>
            <a:off x="1122004" y="44413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物</a:t>
            </a:r>
            <a:endParaRPr lang="en-US" sz="2000" dirty="0"/>
          </a:p>
        </p:txBody>
      </p:sp>
      <p:grpSp>
        <p:nvGrpSpPr>
          <p:cNvPr id="27" name="组 12"/>
          <p:cNvGrpSpPr/>
          <p:nvPr/>
        </p:nvGrpSpPr>
        <p:grpSpPr>
          <a:xfrm>
            <a:off x="4179869" y="2932633"/>
            <a:ext cx="3166146" cy="2613147"/>
            <a:chOff x="4179869" y="2932633"/>
            <a:chExt cx="3166146" cy="261314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9"/>
                <p:cNvSpPr txBox="1"/>
                <p:nvPr/>
              </p:nvSpPr>
              <p:spPr>
                <a:xfrm>
                  <a:off x="4636855" y="5040616"/>
                  <a:ext cx="9862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zh-CN" altLang="en-US" sz="2000" b="1" smtClean="0"/>
                    <a:t>选项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8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855" y="5040616"/>
                  <a:ext cx="98622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5590" t="-12121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50"/>
                <p:cNvSpPr txBox="1"/>
                <p:nvPr/>
              </p:nvSpPr>
              <p:spPr>
                <a:xfrm>
                  <a:off x="6378058" y="5040616"/>
                  <a:ext cx="96795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zh-CN" altLang="en-US" sz="2000" b="1" smtClean="0"/>
                    <a:t>选项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9" name="文本框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058" y="5040616"/>
                  <a:ext cx="967957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289" t="-12121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10"/>
            <p:cNvSpPr txBox="1"/>
            <p:nvPr/>
          </p:nvSpPr>
          <p:spPr>
            <a:xfrm>
              <a:off x="5938058" y="5222615"/>
              <a:ext cx="52129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mtClean="0"/>
                <a:t>…...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本框 51"/>
                <p:cNvSpPr txBox="1"/>
                <p:nvPr/>
              </p:nvSpPr>
              <p:spPr>
                <a:xfrm>
                  <a:off x="4179869" y="4613725"/>
                  <a:ext cx="974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zh-CN" altLang="en-US" sz="2000" b="1" dirty="0" smtClean="0"/>
                    <a:t>选项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1" name="文本框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9869" y="4613725"/>
                  <a:ext cx="974369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6875" t="-12308" b="-2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52"/>
            <p:cNvSpPr txBox="1"/>
            <p:nvPr/>
          </p:nvSpPr>
          <p:spPr>
            <a:xfrm rot="16200000">
              <a:off x="4444994" y="3820482"/>
              <a:ext cx="52129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mtClean="0"/>
                <a:t>…...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53"/>
                <p:cNvSpPr txBox="1"/>
                <p:nvPr/>
              </p:nvSpPr>
              <p:spPr>
                <a:xfrm>
                  <a:off x="4184155" y="2932633"/>
                  <a:ext cx="974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Bef>
                      <a:spcPts val="0"/>
                    </a:spcBef>
                  </a:pPr>
                  <a:r>
                    <a:rPr lang="zh-CN" altLang="en-US" sz="2000" b="1" dirty="0" smtClean="0"/>
                    <a:t>选项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charset="0"/>
                            </a:rPr>
                            <m:t>𝟓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3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155" y="2932633"/>
                  <a:ext cx="974369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6250" t="-10606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文本框 33"/>
          <p:cNvSpPr txBox="1"/>
          <p:nvPr/>
        </p:nvSpPr>
        <p:spPr>
          <a:xfrm>
            <a:off x="5361080" y="1631676"/>
            <a:ext cx="360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4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机</a:t>
            </a:r>
            <a:r>
              <a:rPr lang="en-US" altLang="zh-CN" sz="2000" dirty="0" smtClean="0">
                <a:solidFill>
                  <a:schemeClr val="tx1"/>
                </a:solidFill>
              </a:rPr>
              <a:t>-</a:t>
            </a:r>
            <a:r>
              <a:rPr lang="zh-CN" altLang="en-US" sz="2000" dirty="0" smtClean="0">
                <a:solidFill>
                  <a:schemeClr val="tx1"/>
                </a:solidFill>
              </a:rPr>
              <a:t>物不相容，</a:t>
            </a:r>
            <a:r>
              <a:rPr lang="en-US" altLang="zh-CN" sz="2000" dirty="0" smtClean="0">
                <a:solidFill>
                  <a:schemeClr val="tx1"/>
                </a:solidFill>
              </a:rPr>
              <a:t>36</a:t>
            </a:r>
            <a:r>
              <a:rPr lang="en-US" altLang="zh-CN" sz="2000" dirty="0"/>
              <a:t>%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587481"/>
      </p:ext>
    </p:extLst>
  </p:cSld>
  <p:clrMapOvr>
    <a:masterClrMapping/>
  </p:clrMapOvr>
  <p:transition advTm="504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 animBg="1"/>
      <p:bldP spid="13" grpId="0" animBg="1"/>
      <p:bldP spid="14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分布式相容性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文本框 35"/>
          <p:cNvSpPr txBox="1"/>
          <p:nvPr/>
        </p:nvSpPr>
        <p:spPr>
          <a:xfrm>
            <a:off x="5361080" y="1631676"/>
            <a:ext cx="360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4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机</a:t>
            </a:r>
            <a:r>
              <a:rPr lang="en-US" altLang="zh-CN" sz="2000" dirty="0" smtClean="0">
                <a:solidFill>
                  <a:schemeClr val="tx1"/>
                </a:solidFill>
              </a:rPr>
              <a:t>-</a:t>
            </a:r>
            <a:r>
              <a:rPr lang="zh-CN" altLang="en-US" sz="2000" dirty="0" smtClean="0">
                <a:solidFill>
                  <a:schemeClr val="tx1"/>
                </a:solidFill>
              </a:rPr>
              <a:t>物不相容，</a:t>
            </a:r>
            <a:r>
              <a:rPr lang="en-US" altLang="zh-CN" sz="2000" dirty="0" smtClean="0">
                <a:solidFill>
                  <a:schemeClr val="tx1"/>
                </a:solidFill>
              </a:rPr>
              <a:t>36</a:t>
            </a:r>
            <a:r>
              <a:rPr lang="en-US" altLang="zh-CN" sz="2000" dirty="0"/>
              <a:t>%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6" name="文本框 32"/>
          <p:cNvSpPr txBox="1"/>
          <p:nvPr/>
        </p:nvSpPr>
        <p:spPr>
          <a:xfrm>
            <a:off x="5360131" y="2705738"/>
            <a:ext cx="3608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4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人</a:t>
            </a:r>
            <a:r>
              <a:rPr lang="en-US" altLang="zh-CN" sz="2000" dirty="0" smtClean="0">
                <a:solidFill>
                  <a:schemeClr val="tx1"/>
                </a:solidFill>
              </a:rPr>
              <a:t>-</a:t>
            </a:r>
            <a:r>
              <a:rPr lang="zh-CN" altLang="en-US" sz="2000" dirty="0" smtClean="0">
                <a:solidFill>
                  <a:schemeClr val="tx1"/>
                </a:solidFill>
              </a:rPr>
              <a:t>机不相容</a:t>
            </a:r>
            <a:r>
              <a:rPr lang="zh-CN" altLang="en-US" sz="2000" dirty="0"/>
              <a:t>，</a:t>
            </a:r>
            <a:r>
              <a:rPr lang="en-US" altLang="zh-CN" sz="2000" dirty="0" smtClean="0">
                <a:solidFill>
                  <a:schemeClr val="tx1"/>
                </a:solidFill>
              </a:rPr>
              <a:t>36</a:t>
            </a:r>
            <a:r>
              <a:rPr lang="en-US" altLang="zh-CN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7" name="文本框 33"/>
          <p:cNvSpPr txBox="1"/>
          <p:nvPr/>
        </p:nvSpPr>
        <p:spPr>
          <a:xfrm>
            <a:off x="5360131" y="2168694"/>
            <a:ext cx="3608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4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人</a:t>
            </a:r>
            <a:r>
              <a:rPr lang="en-US" altLang="zh-CN" sz="2000" dirty="0" smtClean="0">
                <a:solidFill>
                  <a:schemeClr val="tx1"/>
                </a:solidFill>
              </a:rPr>
              <a:t>-</a:t>
            </a:r>
            <a:r>
              <a:rPr lang="zh-CN" altLang="en-US" sz="2000" dirty="0" smtClean="0">
                <a:solidFill>
                  <a:schemeClr val="tx1"/>
                </a:solidFill>
              </a:rPr>
              <a:t>物不相容，</a:t>
            </a:r>
            <a:r>
              <a:rPr lang="en-US" altLang="zh-CN" sz="2000" dirty="0" smtClean="0">
                <a:solidFill>
                  <a:schemeClr val="tx1"/>
                </a:solidFill>
              </a:rPr>
              <a:t>36</a:t>
            </a:r>
            <a:r>
              <a:rPr lang="en-US" altLang="zh-CN" sz="2000" dirty="0">
                <a:solidFill>
                  <a:schemeClr val="tx1"/>
                </a:solidFill>
              </a:rPr>
              <a:t>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34"/>
              <p:cNvSpPr txBox="1"/>
              <p:nvPr/>
            </p:nvSpPr>
            <p:spPr>
              <a:xfrm>
                <a:off x="4203568" y="3349577"/>
                <a:ext cx="4765532" cy="85664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240"/>
                  </a:spcBef>
                </a:pPr>
                <a:r>
                  <a:rPr lang="zh-CN" altLang="en-US" sz="2400" b="1" dirty="0" smtClean="0"/>
                  <a:t>相容性问题：</a:t>
                </a:r>
                <a:r>
                  <a:rPr lang="zh-CN" altLang="en-US" sz="2400" dirty="0" smtClean="0"/>
                  <a:t>能否配置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𝑿</m:t>
                    </m:r>
                  </m:oMath>
                </a14:m>
                <a:r>
                  <a:rPr lang="zh-CN" altLang="en-US" sz="2400" dirty="0"/>
                  <a:t>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𝒀</m:t>
                    </m:r>
                    <m:r>
                      <a:rPr lang="en-US" altLang="zh-CN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charset="0"/>
                      </a:rPr>
                      <m:t>𝒁</m:t>
                    </m:r>
                    <m:r>
                      <a:rPr lang="en-US" altLang="zh-CN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altLang="zh-CN" sz="2400" dirty="0" smtClean="0"/>
              </a:p>
              <a:p>
                <a:pPr algn="r">
                  <a:spcBef>
                    <a:spcPts val="240"/>
                  </a:spcBef>
                </a:pPr>
                <a:r>
                  <a:rPr lang="zh-CN" altLang="en-US" sz="2400" dirty="0" smtClean="0"/>
                  <a:t> 使人机物两两相容？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568" y="3349577"/>
                <a:ext cx="4765532" cy="856645"/>
              </a:xfrm>
              <a:prstGeom prst="rect">
                <a:avLst/>
              </a:prstGeom>
              <a:blipFill rotWithShape="1">
                <a:blip r:embed="rId3"/>
                <a:stretch>
                  <a:fillRect t="-5442" r="-1652" b="-10204"/>
                </a:stretch>
              </a:blipFill>
              <a:ln w="349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7"/>
              <p:cNvSpPr txBox="1"/>
              <p:nvPr/>
            </p:nvSpPr>
            <p:spPr>
              <a:xfrm>
                <a:off x="4246269" y="5441628"/>
                <a:ext cx="4534874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 smtClean="0">
                    <a:solidFill>
                      <a:srgbClr val="C00000"/>
                    </a:solidFill>
                  </a:rPr>
                  <a:t>概率问题：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Pr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𝑨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⋃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𝑩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⋃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𝑪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altLang="zh-CN" sz="2400" dirty="0" smtClean="0">
                    <a:solidFill>
                      <a:srgbClr val="C00000"/>
                    </a:solidFill>
                  </a:rPr>
                  <a:t>?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269" y="5441628"/>
                <a:ext cx="453487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736" t="-9877" b="-25926"/>
                </a:stretch>
              </a:blipFill>
              <a:ln w="349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59"/>
              <p:cNvSpPr txBox="1"/>
              <p:nvPr/>
            </p:nvSpPr>
            <p:spPr>
              <a:xfrm>
                <a:off x="1427994" y="1658845"/>
                <a:ext cx="1804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配置参数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𝑿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994" y="1658845"/>
                <a:ext cx="1804598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60"/>
              <p:cNvSpPr txBox="1"/>
              <p:nvPr/>
            </p:nvSpPr>
            <p:spPr>
              <a:xfrm>
                <a:off x="-14497" y="5545780"/>
                <a:ext cx="1804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配置参数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𝒀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97" y="5545780"/>
                <a:ext cx="1804598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10769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61"/>
              <p:cNvSpPr txBox="1"/>
              <p:nvPr/>
            </p:nvSpPr>
            <p:spPr>
              <a:xfrm>
                <a:off x="2320519" y="5545780"/>
                <a:ext cx="18045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/>
                  <a:t>配置参数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charset="0"/>
                      </a:rPr>
                      <m:t>𝒁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519" y="5545780"/>
                <a:ext cx="180459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10769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2"/>
          <p:cNvGrpSpPr/>
          <p:nvPr/>
        </p:nvGrpSpPr>
        <p:grpSpPr>
          <a:xfrm>
            <a:off x="618152" y="2110450"/>
            <a:ext cx="2300505" cy="3235988"/>
            <a:chOff x="443048" y="2110450"/>
            <a:chExt cx="2300505" cy="3235988"/>
          </a:xfrm>
        </p:grpSpPr>
        <p:sp>
          <p:nvSpPr>
            <p:cNvPr id="14" name="文本框 68"/>
            <p:cNvSpPr txBox="1"/>
            <p:nvPr/>
          </p:nvSpPr>
          <p:spPr>
            <a:xfrm>
              <a:off x="1607184" y="3467387"/>
              <a:ext cx="991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三元计算</a:t>
              </a:r>
              <a:endParaRPr lang="en-US" sz="2400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896" t="11299" r="25876" b="11638"/>
            <a:stretch/>
          </p:blipFill>
          <p:spPr>
            <a:xfrm>
              <a:off x="443048" y="4163328"/>
              <a:ext cx="561490" cy="118311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49FE9"/>
                </a:clrFrom>
                <a:clrTo>
                  <a:srgbClr val="049FE9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0991" t="24406" r="31957" b="58298"/>
            <a:stretch/>
          </p:blipFill>
          <p:spPr>
            <a:xfrm>
              <a:off x="1566826" y="2110450"/>
              <a:ext cx="1176727" cy="783099"/>
            </a:xfrm>
            <a:prstGeom prst="rect">
              <a:avLst/>
            </a:prstGeom>
          </p:spPr>
        </p:pic>
      </p:grpSp>
      <p:sp>
        <p:nvSpPr>
          <p:cNvPr id="17" name="任意形状 77"/>
          <p:cNvSpPr/>
          <p:nvPr/>
        </p:nvSpPr>
        <p:spPr bwMode="auto">
          <a:xfrm>
            <a:off x="897774" y="2757948"/>
            <a:ext cx="766916" cy="1224117"/>
          </a:xfrm>
          <a:custGeom>
            <a:avLst/>
            <a:gdLst>
              <a:gd name="connsiteX0" fmla="*/ 766916 w 766916"/>
              <a:gd name="connsiteY0" fmla="*/ 0 h 1224117"/>
              <a:gd name="connsiteX1" fmla="*/ 221226 w 766916"/>
              <a:gd name="connsiteY1" fmla="*/ 560439 h 1224117"/>
              <a:gd name="connsiteX2" fmla="*/ 0 w 766916"/>
              <a:gd name="connsiteY2" fmla="*/ 1224117 h 1224117"/>
              <a:gd name="connsiteX3" fmla="*/ 0 w 766916"/>
              <a:gd name="connsiteY3" fmla="*/ 1224117 h 1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224117">
                <a:moveTo>
                  <a:pt x="766916" y="0"/>
                </a:moveTo>
                <a:cubicBezTo>
                  <a:pt x="557980" y="178209"/>
                  <a:pt x="349045" y="356419"/>
                  <a:pt x="221226" y="560439"/>
                </a:cubicBezTo>
                <a:cubicBezTo>
                  <a:pt x="93407" y="764459"/>
                  <a:pt x="0" y="1224117"/>
                  <a:pt x="0" y="1224117"/>
                </a:cubicBezTo>
                <a:lnTo>
                  <a:pt x="0" y="1224117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任意形状 78"/>
          <p:cNvSpPr/>
          <p:nvPr/>
        </p:nvSpPr>
        <p:spPr bwMode="auto">
          <a:xfrm rot="7130703">
            <a:off x="2893580" y="2823105"/>
            <a:ext cx="766916" cy="1224117"/>
          </a:xfrm>
          <a:custGeom>
            <a:avLst/>
            <a:gdLst>
              <a:gd name="connsiteX0" fmla="*/ 766916 w 766916"/>
              <a:gd name="connsiteY0" fmla="*/ 0 h 1224117"/>
              <a:gd name="connsiteX1" fmla="*/ 221226 w 766916"/>
              <a:gd name="connsiteY1" fmla="*/ 560439 h 1224117"/>
              <a:gd name="connsiteX2" fmla="*/ 0 w 766916"/>
              <a:gd name="connsiteY2" fmla="*/ 1224117 h 1224117"/>
              <a:gd name="connsiteX3" fmla="*/ 0 w 766916"/>
              <a:gd name="connsiteY3" fmla="*/ 1224117 h 1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224117">
                <a:moveTo>
                  <a:pt x="766916" y="0"/>
                </a:moveTo>
                <a:cubicBezTo>
                  <a:pt x="557980" y="178209"/>
                  <a:pt x="349045" y="356419"/>
                  <a:pt x="221226" y="560439"/>
                </a:cubicBezTo>
                <a:cubicBezTo>
                  <a:pt x="93407" y="764459"/>
                  <a:pt x="0" y="1224117"/>
                  <a:pt x="0" y="1224117"/>
                </a:cubicBezTo>
                <a:lnTo>
                  <a:pt x="0" y="1224117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形状 79"/>
          <p:cNvSpPr/>
          <p:nvPr/>
        </p:nvSpPr>
        <p:spPr bwMode="auto">
          <a:xfrm rot="14265357">
            <a:off x="1812943" y="4425440"/>
            <a:ext cx="766916" cy="1224117"/>
          </a:xfrm>
          <a:custGeom>
            <a:avLst/>
            <a:gdLst>
              <a:gd name="connsiteX0" fmla="*/ 766916 w 766916"/>
              <a:gd name="connsiteY0" fmla="*/ 0 h 1224117"/>
              <a:gd name="connsiteX1" fmla="*/ 221226 w 766916"/>
              <a:gd name="connsiteY1" fmla="*/ 560439 h 1224117"/>
              <a:gd name="connsiteX2" fmla="*/ 0 w 766916"/>
              <a:gd name="connsiteY2" fmla="*/ 1224117 h 1224117"/>
              <a:gd name="connsiteX3" fmla="*/ 0 w 766916"/>
              <a:gd name="connsiteY3" fmla="*/ 1224117 h 1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6916" h="1224117">
                <a:moveTo>
                  <a:pt x="766916" y="0"/>
                </a:moveTo>
                <a:cubicBezTo>
                  <a:pt x="557980" y="178209"/>
                  <a:pt x="349045" y="356419"/>
                  <a:pt x="221226" y="560439"/>
                </a:cubicBezTo>
                <a:cubicBezTo>
                  <a:pt x="93407" y="764459"/>
                  <a:pt x="0" y="1224117"/>
                  <a:pt x="0" y="1224117"/>
                </a:cubicBezTo>
                <a:lnTo>
                  <a:pt x="0" y="1224117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0"/>
          <a:srcRect l="38254" t="25179" r="38413" b="24108"/>
          <a:stretch/>
        </p:blipFill>
        <p:spPr>
          <a:xfrm>
            <a:off x="3115741" y="4223840"/>
            <a:ext cx="732988" cy="1062085"/>
          </a:xfrm>
          <a:prstGeom prst="rect">
            <a:avLst/>
          </a:prstGeom>
        </p:spPr>
      </p:pic>
      <p:sp>
        <p:nvSpPr>
          <p:cNvPr id="21" name="文本框 81"/>
          <p:cNvSpPr txBox="1"/>
          <p:nvPr/>
        </p:nvSpPr>
        <p:spPr>
          <a:xfrm>
            <a:off x="2834687" y="4455887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mtClean="0"/>
              <a:t>人</a:t>
            </a:r>
            <a:endParaRPr lang="en-US" sz="2000" dirty="0"/>
          </a:p>
        </p:txBody>
      </p:sp>
      <p:sp>
        <p:nvSpPr>
          <p:cNvPr id="22" name="文本框 82"/>
          <p:cNvSpPr txBox="1"/>
          <p:nvPr/>
        </p:nvSpPr>
        <p:spPr>
          <a:xfrm>
            <a:off x="2014630" y="28520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机</a:t>
            </a:r>
            <a:endParaRPr lang="en-US" sz="2000" dirty="0"/>
          </a:p>
        </p:txBody>
      </p:sp>
      <p:sp>
        <p:nvSpPr>
          <p:cNvPr id="23" name="文本框 83"/>
          <p:cNvSpPr txBox="1"/>
          <p:nvPr/>
        </p:nvSpPr>
        <p:spPr>
          <a:xfrm>
            <a:off x="1122004" y="444137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物</a:t>
            </a:r>
            <a:endParaRPr lang="en-US" sz="2000" dirty="0"/>
          </a:p>
        </p:txBody>
      </p:sp>
      <p:grpSp>
        <p:nvGrpSpPr>
          <p:cNvPr id="24" name="组 4"/>
          <p:cNvGrpSpPr/>
          <p:nvPr/>
        </p:nvGrpSpPr>
        <p:grpSpPr>
          <a:xfrm>
            <a:off x="4440689" y="1638156"/>
            <a:ext cx="2351997" cy="400110"/>
            <a:chOff x="4440689" y="1638156"/>
            <a:chExt cx="2351997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35"/>
                <p:cNvSpPr txBox="1"/>
                <p:nvPr/>
              </p:nvSpPr>
              <p:spPr>
                <a:xfrm>
                  <a:off x="4440689" y="1638156"/>
                  <a:ext cx="2351997" cy="400110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algn="l">
                    <a:spcBef>
                      <a:spcPts val="240"/>
                    </a:spcBef>
                  </a:pPr>
                  <a:r>
                    <a:rPr lang="zh-CN" altLang="en-US" sz="2000" dirty="0" smtClean="0">
                      <a:solidFill>
                        <a:schemeClr val="tx1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𝑨</m:t>
                      </m:r>
                    </m:oMath>
                  </a14:m>
                  <a:r>
                    <a:rPr lang="zh-CN" altLang="en-US" sz="2000" dirty="0" smtClean="0">
                      <a:solidFill>
                        <a:schemeClr val="tx1"/>
                      </a:solidFill>
                    </a:rPr>
                    <a:t>：</a:t>
                  </a:r>
                  <a:endParaRPr lang="en-US" altLang="zh-C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689" y="1638156"/>
                  <a:ext cx="2351997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2591" t="-12308" b="-24615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线连接符 3"/>
            <p:cNvCxnSpPr/>
            <p:nvPr/>
          </p:nvCxnSpPr>
          <p:spPr bwMode="auto">
            <a:xfrm>
              <a:off x="4601029" y="1996450"/>
              <a:ext cx="2191657" cy="0"/>
            </a:xfrm>
            <a:prstGeom prst="line">
              <a:avLst/>
            </a:prstGeom>
            <a:noFill/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27" name="组 7"/>
          <p:cNvGrpSpPr/>
          <p:nvPr/>
        </p:nvGrpSpPr>
        <p:grpSpPr>
          <a:xfrm>
            <a:off x="4440689" y="2184092"/>
            <a:ext cx="2351997" cy="400110"/>
            <a:chOff x="4440689" y="2040876"/>
            <a:chExt cx="2351997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33"/>
                <p:cNvSpPr txBox="1"/>
                <p:nvPr/>
              </p:nvSpPr>
              <p:spPr>
                <a:xfrm>
                  <a:off x="4440689" y="2040876"/>
                  <a:ext cx="2351997" cy="400110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algn="l">
                    <a:spcBef>
                      <a:spcPts val="240"/>
                    </a:spcBef>
                  </a:pPr>
                  <a:r>
                    <a:rPr lang="zh-CN" altLang="en-US" sz="2000" dirty="0" smtClean="0">
                      <a:solidFill>
                        <a:schemeClr val="tx1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𝑩</m:t>
                      </m:r>
                    </m:oMath>
                  </a14:m>
                  <a:r>
                    <a:rPr lang="zh-CN" altLang="en-US" sz="2000" dirty="0" smtClean="0">
                      <a:solidFill>
                        <a:schemeClr val="tx1"/>
                      </a:solidFill>
                    </a:rPr>
                    <a:t>：</a:t>
                  </a:r>
                  <a:endParaRPr lang="en-US" altLang="zh-C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689" y="2040876"/>
                  <a:ext cx="2351997" cy="40011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591" t="-10606" b="-22727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线连接符 28"/>
            <p:cNvCxnSpPr/>
            <p:nvPr/>
          </p:nvCxnSpPr>
          <p:spPr bwMode="auto">
            <a:xfrm>
              <a:off x="4601029" y="2415250"/>
              <a:ext cx="2191657" cy="0"/>
            </a:xfrm>
            <a:prstGeom prst="line">
              <a:avLst/>
            </a:prstGeom>
            <a:noFill/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30" name="组 6"/>
          <p:cNvGrpSpPr/>
          <p:nvPr/>
        </p:nvGrpSpPr>
        <p:grpSpPr>
          <a:xfrm>
            <a:off x="4449468" y="2710173"/>
            <a:ext cx="2343218" cy="400110"/>
            <a:chOff x="4449468" y="2448916"/>
            <a:chExt cx="2343218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2"/>
                <p:cNvSpPr txBox="1"/>
                <p:nvPr/>
              </p:nvSpPr>
              <p:spPr>
                <a:xfrm>
                  <a:off x="4449468" y="2448916"/>
                  <a:ext cx="2343218" cy="400110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algn="l">
                    <a:spcBef>
                      <a:spcPts val="240"/>
                    </a:spcBef>
                  </a:pPr>
                  <a:r>
                    <a:rPr lang="zh-CN" altLang="en-US" sz="2000" dirty="0" smtClean="0">
                      <a:solidFill>
                        <a:schemeClr val="tx1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𝑪</m:t>
                      </m:r>
                    </m:oMath>
                  </a14:m>
                  <a:r>
                    <a:rPr lang="zh-CN" altLang="en-US" sz="2000" dirty="0" smtClean="0">
                      <a:solidFill>
                        <a:schemeClr val="tx1"/>
                      </a:solidFill>
                    </a:rPr>
                    <a:t>：</a:t>
                  </a:r>
                  <a:endParaRPr lang="en-US" altLang="zh-C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468" y="2448916"/>
                  <a:ext cx="2343218" cy="4001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865" t="-12308" b="-24615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线连接符 29"/>
            <p:cNvCxnSpPr/>
            <p:nvPr/>
          </p:nvCxnSpPr>
          <p:spPr bwMode="auto">
            <a:xfrm>
              <a:off x="4601029" y="2826288"/>
              <a:ext cx="2191657" cy="0"/>
            </a:xfrm>
            <a:prstGeom prst="line">
              <a:avLst/>
            </a:prstGeom>
            <a:noFill/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33" name="下箭头 32"/>
          <p:cNvSpPr/>
          <p:nvPr/>
        </p:nvSpPr>
        <p:spPr bwMode="auto">
          <a:xfrm>
            <a:off x="6386286" y="4371338"/>
            <a:ext cx="566058" cy="958129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5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331114"/>
      </p:ext>
    </p:extLst>
  </p:cSld>
  <p:clrMapOvr>
    <a:masterClrMapping/>
  </p:clrMapOvr>
  <p:transition advTm="548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我们的结果：取得基础性突破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4736"/>
            <a:ext cx="3925019" cy="4911725"/>
          </a:xfrm>
          <a:ln w="22225"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/>
              <a:t>现有方案</a:t>
            </a:r>
            <a:r>
              <a:rPr lang="zh-CN" altLang="en-US" dirty="0" smtClean="0"/>
              <a:t>（洛瓦兹局部引理）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忽略</a:t>
            </a:r>
            <a:r>
              <a:rPr lang="zh-CN" altLang="en-US" dirty="0"/>
              <a:t>变量，只看</a:t>
            </a:r>
            <a:r>
              <a:rPr lang="zh-CN" altLang="en-US" dirty="0" smtClean="0"/>
              <a:t>事件相关性</a:t>
            </a:r>
          </a:p>
          <a:p>
            <a:pPr marL="0" indent="0" algn="ctr">
              <a:buNone/>
            </a:pPr>
            <a:endParaRPr lang="zh-CN" altLang="en-US" sz="800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07852" y="5861419"/>
            <a:ext cx="3909360" cy="461665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无法判断</a:t>
            </a:r>
            <a:r>
              <a:rPr lang="zh-CN" altLang="en-US" sz="2400" dirty="0" smtClean="0"/>
              <a:t>三元系统能否相容</a:t>
            </a:r>
            <a:endParaRPr lang="en-US" sz="2400" dirty="0"/>
          </a:p>
        </p:txBody>
      </p:sp>
      <p:grpSp>
        <p:nvGrpSpPr>
          <p:cNvPr id="86" name="组 85"/>
          <p:cNvGrpSpPr/>
          <p:nvPr/>
        </p:nvGrpSpPr>
        <p:grpSpPr>
          <a:xfrm>
            <a:off x="913600" y="3768928"/>
            <a:ext cx="2871269" cy="1849334"/>
            <a:chOff x="910318" y="3266270"/>
            <a:chExt cx="2871269" cy="1849334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3"/>
            <a:srcRect l="36504" t="36966" r="43342" b="31966"/>
            <a:stretch/>
          </p:blipFill>
          <p:spPr>
            <a:xfrm>
              <a:off x="1442226" y="3462569"/>
              <a:ext cx="1463776" cy="1541994"/>
            </a:xfrm>
            <a:prstGeom prst="rect">
              <a:avLst/>
            </a:prstGeom>
          </p:spPr>
        </p:pic>
        <p:grpSp>
          <p:nvGrpSpPr>
            <p:cNvPr id="45" name="组 44"/>
            <p:cNvGrpSpPr/>
            <p:nvPr/>
          </p:nvGrpSpPr>
          <p:grpSpPr>
            <a:xfrm>
              <a:off x="2483715" y="3650377"/>
              <a:ext cx="1184422" cy="503401"/>
              <a:chOff x="4023173" y="4850885"/>
              <a:chExt cx="1351930" cy="5745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269988" y="4850885"/>
                    <a:ext cx="1105115" cy="4566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is-IS" altLang="zh-CN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</m:e>
                          </m: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9988" y="4850885"/>
                    <a:ext cx="1105115" cy="45669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7862" r="-515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椭圆 34"/>
              <p:cNvSpPr/>
              <p:nvPr/>
            </p:nvSpPr>
            <p:spPr bwMode="auto">
              <a:xfrm>
                <a:off x="4023173" y="5307584"/>
                <a:ext cx="117893" cy="117894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910318" y="3266270"/>
                  <a:ext cx="772693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𝑨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318" y="3266270"/>
                  <a:ext cx="772693" cy="35053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299" r="-2362" b="-3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099914" y="4765069"/>
                  <a:ext cx="786738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𝑩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14" y="4765069"/>
                  <a:ext cx="786738" cy="3505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202" r="-232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017320" y="4486563"/>
                  <a:ext cx="764267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𝑪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320" y="4486563"/>
                  <a:ext cx="764267" cy="35053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400" r="-1600" b="-3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线连接符 7"/>
            <p:cNvCxnSpPr/>
            <p:nvPr/>
          </p:nvCxnSpPr>
          <p:spPr bwMode="auto">
            <a:xfrm rot="21212618" flipV="1">
              <a:off x="1592857" y="4627615"/>
              <a:ext cx="220776" cy="126158"/>
            </a:xfrm>
            <a:prstGeom prst="line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7" name="直线连接符 16"/>
            <p:cNvCxnSpPr/>
            <p:nvPr/>
          </p:nvCxnSpPr>
          <p:spPr bwMode="auto">
            <a:xfrm rot="21212618" flipV="1">
              <a:off x="1802332" y="4439049"/>
              <a:ext cx="286697" cy="156069"/>
            </a:xfrm>
            <a:prstGeom prst="line">
              <a:avLst/>
            </a:prstGeom>
            <a:noFill/>
            <a:ln w="34925" cap="flat" cmpd="sng" algn="ctr">
              <a:solidFill>
                <a:schemeClr val="tx1">
                  <a:alpha val="21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6" name="直线连接符 25"/>
            <p:cNvCxnSpPr/>
            <p:nvPr/>
          </p:nvCxnSpPr>
          <p:spPr bwMode="auto">
            <a:xfrm flipV="1">
              <a:off x="2099043" y="4143407"/>
              <a:ext cx="386347" cy="270712"/>
            </a:xfrm>
            <a:prstGeom prst="line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" name="内容占位符 2"/>
          <p:cNvSpPr txBox="1">
            <a:spLocks/>
          </p:cNvSpPr>
          <p:nvPr/>
        </p:nvSpPr>
        <p:spPr>
          <a:xfrm>
            <a:off x="4781485" y="1334735"/>
            <a:ext cx="3835831" cy="4911725"/>
          </a:xfrm>
          <a:prstGeom prst="rect">
            <a:avLst/>
          </a:prstGeom>
          <a:ln w="22225">
            <a:noFill/>
          </a:ln>
        </p:spPr>
        <p:txBody>
          <a:bodyPr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1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zh-CN" altLang="en-US" sz="2800" kern="0" dirty="0" smtClean="0"/>
              <a:t>我们</a:t>
            </a:r>
            <a:r>
              <a:rPr lang="zh-CN" altLang="en-US" sz="2800" kern="0" dirty="0" smtClean="0"/>
              <a:t>的方案</a:t>
            </a:r>
            <a:endParaRPr lang="en-US" altLang="zh-CN" sz="2800" kern="0" dirty="0"/>
          </a:p>
          <a:p>
            <a:pPr marL="0" indent="0" algn="ctr">
              <a:buNone/>
            </a:pPr>
            <a:r>
              <a:rPr lang="zh-CN" altLang="en-US" dirty="0"/>
              <a:t>综合考虑事件和</a:t>
            </a:r>
            <a:r>
              <a:rPr lang="zh-CN" altLang="en-US" dirty="0" smtClean="0"/>
              <a:t>变量</a:t>
            </a:r>
          </a:p>
          <a:p>
            <a:pPr marL="0" indent="0" algn="ctr">
              <a:buNone/>
            </a:pPr>
            <a:endParaRPr lang="zh-CN" altLang="en-US" kern="0" dirty="0"/>
          </a:p>
          <a:p>
            <a:endParaRPr lang="zh-CN" altLang="en-US" kern="0" dirty="0" smtClean="0"/>
          </a:p>
          <a:p>
            <a:endParaRPr lang="zh-CN" altLang="en-US" kern="0" dirty="0"/>
          </a:p>
          <a:p>
            <a:endParaRPr lang="en-US" kern="0" dirty="0"/>
          </a:p>
        </p:txBody>
      </p:sp>
      <p:grpSp>
        <p:nvGrpSpPr>
          <p:cNvPr id="75" name="组 74"/>
          <p:cNvGrpSpPr/>
          <p:nvPr/>
        </p:nvGrpSpPr>
        <p:grpSpPr>
          <a:xfrm>
            <a:off x="5580017" y="3875972"/>
            <a:ext cx="3080881" cy="1771061"/>
            <a:chOff x="4775732" y="4407130"/>
            <a:chExt cx="3080881" cy="177106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/>
            <a:srcRect l="36610" t="35057" r="44576" b="29227"/>
            <a:stretch/>
          </p:blipFill>
          <p:spPr>
            <a:xfrm>
              <a:off x="5800196" y="4549800"/>
              <a:ext cx="1255218" cy="1628391"/>
            </a:xfrm>
            <a:prstGeom prst="rect">
              <a:avLst/>
            </a:prstGeom>
          </p:spPr>
        </p:pic>
        <p:grpSp>
          <p:nvGrpSpPr>
            <p:cNvPr id="74" name="组 73"/>
            <p:cNvGrpSpPr/>
            <p:nvPr/>
          </p:nvGrpSpPr>
          <p:grpSpPr>
            <a:xfrm>
              <a:off x="4775732" y="5074230"/>
              <a:ext cx="1601012" cy="400110"/>
              <a:chOff x="5409715" y="4705868"/>
              <a:chExt cx="1601012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65"/>
                  <p:cNvSpPr txBox="1"/>
                  <p:nvPr/>
                </p:nvSpPr>
                <p:spPr>
                  <a:xfrm>
                    <a:off x="5409715" y="4705868"/>
                    <a:ext cx="96818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is-IS" altLang="zh-CN" sz="20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altLang="zh-CN" sz="2000" b="1" i="1" smtClean="0">
                                  <a:latin typeface="Cambria Math" charset="0"/>
                                </a:rPr>
                                <m:t>𝟑𝟔</m:t>
                              </m:r>
                            </m:e>
                          </m: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6" name="文本框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9715" y="4705868"/>
                    <a:ext cx="968187" cy="40011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7862" r="-5157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椭圆 66"/>
              <p:cNvSpPr/>
              <p:nvPr/>
            </p:nvSpPr>
            <p:spPr bwMode="auto">
              <a:xfrm>
                <a:off x="6907440" y="4995905"/>
                <a:ext cx="103287" cy="103288"/>
              </a:xfrm>
              <a:prstGeom prst="ellipse">
                <a:avLst/>
              </a:prstGeom>
              <a:solidFill>
                <a:schemeClr val="tx1">
                  <a:alpha val="31000"/>
                </a:schemeClr>
              </a:solidFill>
              <a:ln w="9525" cap="flat" cmpd="sng" algn="ctr">
                <a:solidFill>
                  <a:schemeClr val="accent1">
                    <a:alpha val="16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en-US" sz="15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5171086" y="4407130"/>
                  <a:ext cx="772693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𝑨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086" y="4407130"/>
                  <a:ext cx="772693" cy="35053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6299" r="-236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5331654" y="5802693"/>
                  <a:ext cx="786738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𝑩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1654" y="5802693"/>
                  <a:ext cx="786738" cy="35053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6202" r="-155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92346" y="5445144"/>
                  <a:ext cx="764267" cy="3505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b="1" i="1" smtClean="0">
                            <a:latin typeface="Cambria Math" charset="0"/>
                          </a:rPr>
                          <m:t>Pr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charset="0"/>
                          </a:rPr>
                          <m:t>𝑪</m:t>
                        </m:r>
                        <m:r>
                          <a:rPr lang="en-US" sz="2000" b="1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346" y="5445144"/>
                  <a:ext cx="764267" cy="35053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5556" r="-158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线连接符 62"/>
            <p:cNvCxnSpPr/>
            <p:nvPr/>
          </p:nvCxnSpPr>
          <p:spPr bwMode="auto">
            <a:xfrm rot="21048323" flipV="1">
              <a:off x="5888127" y="5640554"/>
              <a:ext cx="220776" cy="126158"/>
            </a:xfrm>
            <a:prstGeom prst="line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4" name="直线连接符 63"/>
            <p:cNvCxnSpPr/>
            <p:nvPr/>
          </p:nvCxnSpPr>
          <p:spPr bwMode="auto">
            <a:xfrm flipV="1">
              <a:off x="6105078" y="5445144"/>
              <a:ext cx="200079" cy="173252"/>
            </a:xfrm>
            <a:prstGeom prst="line">
              <a:avLst/>
            </a:prstGeom>
            <a:noFill/>
            <a:ln w="34925" cap="flat" cmpd="sng" algn="ctr">
              <a:solidFill>
                <a:schemeClr val="tx1">
                  <a:alpha val="21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8" name="直线连接符 67"/>
            <p:cNvCxnSpPr/>
            <p:nvPr/>
          </p:nvCxnSpPr>
          <p:spPr bwMode="auto">
            <a:xfrm rot="21048323" flipV="1">
              <a:off x="6263116" y="5340340"/>
              <a:ext cx="196814" cy="128017"/>
            </a:xfrm>
            <a:prstGeom prst="line">
              <a:avLst/>
            </a:prstGeom>
            <a:noFill/>
            <a:ln w="34925" cap="flat" cmpd="sng" algn="ctr">
              <a:solidFill>
                <a:schemeClr val="accent1">
                  <a:alpha val="48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6" name="文本框 75"/>
          <p:cNvSpPr txBox="1"/>
          <p:nvPr/>
        </p:nvSpPr>
        <p:spPr>
          <a:xfrm>
            <a:off x="5260138" y="5879055"/>
            <a:ext cx="3046954" cy="461665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三元系统能相容！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4" name="直线连接符 83"/>
          <p:cNvCxnSpPr/>
          <p:nvPr/>
        </p:nvCxnSpPr>
        <p:spPr bwMode="auto">
          <a:xfrm>
            <a:off x="4605337" y="1334735"/>
            <a:ext cx="0" cy="5019997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91" name="组 90"/>
          <p:cNvGrpSpPr/>
          <p:nvPr/>
        </p:nvGrpSpPr>
        <p:grpSpPr>
          <a:xfrm>
            <a:off x="753386" y="2492603"/>
            <a:ext cx="2991293" cy="1086672"/>
            <a:chOff x="753386" y="2492603"/>
            <a:chExt cx="2991293" cy="1086672"/>
          </a:xfrm>
        </p:grpSpPr>
        <p:cxnSp>
          <p:nvCxnSpPr>
            <p:cNvPr id="11" name="直线连接符 10"/>
            <p:cNvCxnSpPr/>
            <p:nvPr/>
          </p:nvCxnSpPr>
          <p:spPr bwMode="auto">
            <a:xfrm flipH="1">
              <a:off x="1788336" y="2668225"/>
              <a:ext cx="597063" cy="829018"/>
            </a:xfrm>
            <a:prstGeom prst="line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oval" w="med" len="med"/>
              <a:tailEnd type="oval"/>
            </a:ln>
            <a:effectLst/>
          </p:spPr>
        </p:cxnSp>
        <p:cxnSp>
          <p:nvCxnSpPr>
            <p:cNvPr id="15" name="直线连接符 14"/>
            <p:cNvCxnSpPr/>
            <p:nvPr/>
          </p:nvCxnSpPr>
          <p:spPr bwMode="auto">
            <a:xfrm>
              <a:off x="2385399" y="2661136"/>
              <a:ext cx="630844" cy="829014"/>
            </a:xfrm>
            <a:prstGeom prst="line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oval" w="med" len="med"/>
              <a:tailEnd type="oval"/>
            </a:ln>
            <a:effectLst/>
          </p:spPr>
        </p:cxnSp>
        <p:cxnSp>
          <p:nvCxnSpPr>
            <p:cNvPr id="18" name="直线连接符 17"/>
            <p:cNvCxnSpPr/>
            <p:nvPr/>
          </p:nvCxnSpPr>
          <p:spPr bwMode="auto">
            <a:xfrm>
              <a:off x="1788332" y="3497243"/>
              <a:ext cx="1227911" cy="0"/>
            </a:xfrm>
            <a:prstGeom prst="line">
              <a:avLst/>
            </a:prstGeom>
            <a:noFill/>
            <a:ln w="60325" cap="flat" cmpd="sng" algn="ctr">
              <a:solidFill>
                <a:srgbClr val="0000FF"/>
              </a:solidFill>
              <a:prstDash val="solid"/>
              <a:round/>
              <a:headEnd type="oval" w="med" len="med"/>
              <a:tailEnd type="oval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2359959" y="2492603"/>
                  <a:ext cx="1132719" cy="4170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0" dirty="0" smtClean="0">
                      <a:solidFill>
                        <a:srgbClr val="0000FF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𝐴</m:t>
                      </m:r>
                    </m:oMath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9959" y="2492603"/>
                  <a:ext cx="1132719" cy="41705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11765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3369830" y="3236788"/>
                  <a:ext cx="374849" cy="342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事件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830" y="3236788"/>
                  <a:ext cx="374849" cy="342487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83607" r="-5737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69"/>
                <p:cNvSpPr txBox="1"/>
                <p:nvPr/>
              </p:nvSpPr>
              <p:spPr>
                <a:xfrm>
                  <a:off x="753386" y="3235991"/>
                  <a:ext cx="1085461" cy="342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0" dirty="0" smtClean="0">
                      <a:solidFill>
                        <a:srgbClr val="0000FF"/>
                      </a:solidFill>
                    </a:rPr>
                    <a:t>事件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𝐶</m:t>
                      </m:r>
                    </m:oMath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86" y="3235991"/>
                  <a:ext cx="1085461" cy="342487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14286" b="-44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组 89"/>
          <p:cNvGrpSpPr/>
          <p:nvPr/>
        </p:nvGrpSpPr>
        <p:grpSpPr>
          <a:xfrm>
            <a:off x="5067557" y="1650508"/>
            <a:ext cx="2891730" cy="2259320"/>
            <a:chOff x="5067557" y="1650508"/>
            <a:chExt cx="2891730" cy="2259320"/>
          </a:xfrm>
        </p:grpSpPr>
        <p:grpSp>
          <p:nvGrpSpPr>
            <p:cNvPr id="34" name="组 33"/>
            <p:cNvGrpSpPr/>
            <p:nvPr/>
          </p:nvGrpSpPr>
          <p:grpSpPr>
            <a:xfrm>
              <a:off x="5067557" y="2472450"/>
              <a:ext cx="2891730" cy="1178594"/>
              <a:chOff x="6500667" y="3920182"/>
              <a:chExt cx="1343622" cy="5529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/>
                  <p:cNvSpPr txBox="1"/>
                  <p:nvPr/>
                </p:nvSpPr>
                <p:spPr>
                  <a:xfrm>
                    <a:off x="6500667" y="3920182"/>
                    <a:ext cx="526310" cy="19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0" dirty="0" smtClean="0">
                        <a:solidFill>
                          <a:srgbClr val="0000FF"/>
                        </a:solidFill>
                      </a:rPr>
                      <a:t>事件</a:t>
                    </a:r>
                    <a14:m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𝐴</m:t>
                        </m:r>
                      </m:oMath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0667" y="3920182"/>
                    <a:ext cx="526310" cy="195664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750" b="-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696057" y="4119006"/>
                    <a:ext cx="174171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事件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6057" y="4119006"/>
                    <a:ext cx="174171" cy="16067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80645" r="-54839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6514250" y="4309117"/>
                    <a:ext cx="504352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0" dirty="0" smtClean="0">
                        <a:solidFill>
                          <a:srgbClr val="0000FF"/>
                        </a:solidFill>
                      </a:rPr>
                      <a:t>事件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𝐶</m:t>
                        </m:r>
                      </m:oMath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本框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4250" y="4309117"/>
                    <a:ext cx="504352" cy="16067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12500" b="-44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7670118" y="3923508"/>
                    <a:ext cx="174171" cy="195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变量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𝑋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0118" y="3923508"/>
                    <a:ext cx="174171" cy="19566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80645" r="-548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7653084" y="4122333"/>
                    <a:ext cx="174171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变量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3084" y="4122333"/>
                    <a:ext cx="174171" cy="16067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9032" r="-53226" b="-26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7657429" y="4312445"/>
                    <a:ext cx="174171" cy="160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变量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𝑍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7429" y="4312445"/>
                    <a:ext cx="174171" cy="160679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80328" r="-54098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组 88"/>
            <p:cNvGrpSpPr/>
            <p:nvPr/>
          </p:nvGrpSpPr>
          <p:grpSpPr>
            <a:xfrm>
              <a:off x="6047941" y="1650508"/>
              <a:ext cx="1362164" cy="2259320"/>
              <a:chOff x="6047941" y="1650508"/>
              <a:chExt cx="1362164" cy="2259320"/>
            </a:xfrm>
          </p:grpSpPr>
          <p:cxnSp>
            <p:nvCxnSpPr>
              <p:cNvPr id="85" name="直线连接符 84"/>
              <p:cNvCxnSpPr/>
              <p:nvPr/>
            </p:nvCxnSpPr>
            <p:spPr bwMode="auto">
              <a:xfrm flipV="1">
                <a:off x="6342982" y="2701131"/>
                <a:ext cx="766460" cy="827696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7" name="直线连接符 86"/>
              <p:cNvCxnSpPr/>
              <p:nvPr/>
            </p:nvCxnSpPr>
            <p:spPr bwMode="auto">
              <a:xfrm>
                <a:off x="6342982" y="2717635"/>
                <a:ext cx="814856" cy="382541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8" name="直线连接符 87"/>
              <p:cNvCxnSpPr/>
              <p:nvPr/>
            </p:nvCxnSpPr>
            <p:spPr bwMode="auto">
              <a:xfrm>
                <a:off x="6349971" y="3116868"/>
                <a:ext cx="812754" cy="381554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2" name="直线连接符 81"/>
              <p:cNvCxnSpPr/>
              <p:nvPr/>
            </p:nvCxnSpPr>
            <p:spPr bwMode="auto">
              <a:xfrm>
                <a:off x="6321392" y="3111762"/>
                <a:ext cx="881265" cy="0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3" name="直线连接符 82"/>
              <p:cNvCxnSpPr/>
              <p:nvPr/>
            </p:nvCxnSpPr>
            <p:spPr bwMode="auto">
              <a:xfrm>
                <a:off x="6258767" y="3528827"/>
                <a:ext cx="881265" cy="0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直线连接符 27"/>
              <p:cNvCxnSpPr/>
              <p:nvPr/>
            </p:nvCxnSpPr>
            <p:spPr bwMode="auto">
              <a:xfrm>
                <a:off x="6284543" y="2688067"/>
                <a:ext cx="881265" cy="0"/>
              </a:xfrm>
              <a:prstGeom prst="line">
                <a:avLst/>
              </a:prstGeom>
              <a:noFill/>
              <a:ln w="603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grpSp>
            <p:nvGrpSpPr>
              <p:cNvPr id="21" name="组 20"/>
              <p:cNvGrpSpPr/>
              <p:nvPr/>
            </p:nvGrpSpPr>
            <p:grpSpPr>
              <a:xfrm>
                <a:off x="6047941" y="1657705"/>
                <a:ext cx="467779" cy="2252123"/>
                <a:chOff x="6047941" y="1657705"/>
                <a:chExt cx="467779" cy="2252123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6047941" y="1657705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0000FF"/>
                      </a:solidFill>
                    </a:rPr>
                    <a:t>.</a:t>
                  </a:r>
                  <a:endParaRPr lang="en-US" sz="86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6055338" y="2071064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0000FF"/>
                      </a:solidFill>
                    </a:rPr>
                    <a:t>.</a:t>
                  </a:r>
                  <a:endParaRPr lang="en-US" sz="86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6054352" y="2494056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0000FF"/>
                      </a:solidFill>
                    </a:rPr>
                    <a:t>.</a:t>
                  </a:r>
                  <a:endParaRPr lang="en-US" sz="8600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78" name="组 77"/>
              <p:cNvGrpSpPr/>
              <p:nvPr/>
            </p:nvGrpSpPr>
            <p:grpSpPr>
              <a:xfrm>
                <a:off x="6942326" y="1650508"/>
                <a:ext cx="467779" cy="2252123"/>
                <a:chOff x="6047941" y="1657705"/>
                <a:chExt cx="467779" cy="2252123"/>
              </a:xfrm>
            </p:grpSpPr>
            <p:sp>
              <p:nvSpPr>
                <p:cNvPr id="79" name="文本框 78"/>
                <p:cNvSpPr txBox="1"/>
                <p:nvPr/>
              </p:nvSpPr>
              <p:spPr>
                <a:xfrm>
                  <a:off x="6047941" y="1657705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FF0000"/>
                      </a:solidFill>
                    </a:rPr>
                    <a:t>.</a:t>
                  </a:r>
                  <a:endParaRPr lang="en-US" sz="8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文本框 79"/>
                <p:cNvSpPr txBox="1"/>
                <p:nvPr/>
              </p:nvSpPr>
              <p:spPr>
                <a:xfrm>
                  <a:off x="6055338" y="2071064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FF0000"/>
                      </a:solidFill>
                    </a:rPr>
                    <a:t>.</a:t>
                  </a:r>
                  <a:endParaRPr lang="en-US" sz="8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6054352" y="2494056"/>
                  <a:ext cx="460382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8600" dirty="0" smtClean="0">
                      <a:solidFill>
                        <a:srgbClr val="FF0000"/>
                      </a:solidFill>
                    </a:rPr>
                    <a:t>.</a:t>
                  </a:r>
                  <a:endParaRPr lang="en-US" sz="86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7950163"/>
      </p:ext>
    </p:extLst>
  </p:cSld>
  <p:clrMapOvr>
    <a:masterClrMapping/>
  </p:clrMapOvr>
  <p:transition advTm="1627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33" grpId="1" uiExpand="1" build="allAtOnce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我们的方法：化圆为方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24" y="1489140"/>
            <a:ext cx="3928513" cy="4525963"/>
          </a:xfrm>
        </p:spPr>
        <p:txBody>
          <a:bodyPr/>
          <a:lstStyle/>
          <a:p>
            <a:r>
              <a:rPr lang="zh-CN" altLang="en-US" sz="2400" dirty="0" smtClean="0"/>
              <a:t>几何</a:t>
            </a:r>
            <a:r>
              <a:rPr lang="zh-CN" altLang="en-US" sz="2400" dirty="0" smtClean="0"/>
              <a:t>视角</a:t>
            </a:r>
            <a:endParaRPr 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23678" y="5033938"/>
                <a:ext cx="32656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charset="0"/>
                      </a:rPr>
                      <m:t>𝑨</m:t>
                    </m:r>
                    <m:r>
                      <a:rPr lang="zh-CN" altLang="en-US" sz="2000" b="1" i="1" smtClean="0">
                        <a:latin typeface="Cambria Math" charset="0"/>
                      </a:rPr>
                      <m:t>、</m:t>
                    </m:r>
                    <m:r>
                      <a:rPr lang="en-US" altLang="zh-CN" sz="2000" i="1">
                        <a:latin typeface="Cambria Math" charset="0"/>
                      </a:rPr>
                      <m:t>𝑩</m:t>
                    </m:r>
                    <m:r>
                      <a:rPr lang="zh-CN" altLang="en-US" sz="2000" b="1" i="1" smtClean="0">
                        <a:latin typeface="Cambria Math" charset="0"/>
                      </a:rPr>
                      <m:t>、</m:t>
                    </m:r>
                    <m:r>
                      <a:rPr lang="en-US" altLang="zh-CN" sz="2000" i="1">
                        <a:latin typeface="Cambria Math" charset="0"/>
                      </a:rPr>
                      <m:t>𝑪</m:t>
                    </m:r>
                  </m:oMath>
                </a14:m>
                <a:r>
                  <a:rPr lang="zh-CN" altLang="en-US" sz="2000" dirty="0" smtClean="0"/>
                  <a:t>能否填满立方体？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78" y="5033938"/>
                <a:ext cx="3265639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308" r="-167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057611" y="4558690"/>
            <a:ext cx="242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柱体底面积都为</a:t>
            </a:r>
            <a:r>
              <a:rPr lang="en-US" altLang="zh-CN" sz="2000" dirty="0" smtClean="0"/>
              <a:t>0.36</a:t>
            </a:r>
            <a:endParaRPr 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47714" y="5815048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FF"/>
                </a:solidFill>
              </a:rPr>
              <a:t>挑战：底面形状是任意的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4776227" y="4868580"/>
            <a:ext cx="4067742" cy="14779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1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 smtClean="0"/>
              <a:t>最大填充引理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2-</a:t>
            </a:r>
            <a:r>
              <a:rPr lang="zh-CN" altLang="en-US" sz="2000" dirty="0" smtClean="0">
                <a:solidFill>
                  <a:schemeClr val="tx1"/>
                </a:solidFill>
              </a:rPr>
              <a:t>划分的</a:t>
            </a:r>
            <a:r>
              <a:rPr lang="zh-CN" altLang="en-US" sz="2000" dirty="0" smtClean="0">
                <a:solidFill>
                  <a:srgbClr val="FF0000"/>
                </a:solidFill>
              </a:rPr>
              <a:t>方形</a:t>
            </a:r>
            <a:r>
              <a:rPr lang="zh-CN" altLang="en-US" sz="2000" dirty="0" smtClean="0">
                <a:solidFill>
                  <a:schemeClr val="tx1"/>
                </a:solidFill>
              </a:rPr>
              <a:t>柱体可以</a:t>
            </a:r>
            <a:r>
              <a:rPr lang="zh-CN" altLang="en-US" sz="2000" dirty="0" smtClean="0">
                <a:solidFill>
                  <a:srgbClr val="FF0000"/>
                </a:solidFill>
              </a:rPr>
              <a:t>最大化填充空间</a:t>
            </a:r>
            <a:endParaRPr lang="zh-CN" altLang="en-US" sz="1800" kern="0" dirty="0">
              <a:solidFill>
                <a:srgbClr val="FF0000"/>
              </a:solidFill>
            </a:endParaRPr>
          </a:p>
          <a:p>
            <a:pPr lvl="1"/>
            <a:endParaRPr lang="zh-CN" altLang="en-US" sz="1800" kern="0" dirty="0" smtClean="0">
              <a:solidFill>
                <a:srgbClr val="FF0000"/>
              </a:solidFill>
            </a:endParaRPr>
          </a:p>
          <a:p>
            <a:pPr lvl="1"/>
            <a:endParaRPr lang="zh-CN" altLang="en-US" sz="1800" kern="0" dirty="0">
              <a:solidFill>
                <a:srgbClr val="FF0000"/>
              </a:solidFill>
            </a:endParaRPr>
          </a:p>
          <a:p>
            <a:pPr lvl="1"/>
            <a:endParaRPr lang="zh-CN" altLang="en-US" sz="1800" kern="0" dirty="0" smtClean="0">
              <a:solidFill>
                <a:srgbClr val="FF0000"/>
              </a:solidFill>
            </a:endParaRPr>
          </a:p>
          <a:p>
            <a:pPr lvl="1"/>
            <a:endParaRPr lang="zh-CN" altLang="en-US" sz="1800" kern="0" dirty="0">
              <a:solidFill>
                <a:srgbClr val="FF0000"/>
              </a:solidFill>
            </a:endParaRPr>
          </a:p>
          <a:p>
            <a:pPr lvl="1"/>
            <a:endParaRPr lang="zh-CN" altLang="en-US" sz="1800" kern="0" dirty="0" smtClean="0">
              <a:solidFill>
                <a:srgbClr val="FF0000"/>
              </a:solidFill>
            </a:endParaRPr>
          </a:p>
          <a:p>
            <a:pPr lvl="1"/>
            <a:endParaRPr lang="zh-CN" altLang="en-US" sz="1800" kern="0" dirty="0">
              <a:solidFill>
                <a:srgbClr val="FF0000"/>
              </a:solidFill>
            </a:endParaRPr>
          </a:p>
          <a:p>
            <a:pPr lvl="1"/>
            <a:endParaRPr lang="zh-CN" altLang="en-US" sz="1800" kern="0" dirty="0" smtClean="0">
              <a:solidFill>
                <a:srgbClr val="FF0000"/>
              </a:solidFill>
            </a:endParaRPr>
          </a:p>
        </p:txBody>
      </p:sp>
      <p:grpSp>
        <p:nvGrpSpPr>
          <p:cNvPr id="67" name="组 66"/>
          <p:cNvGrpSpPr/>
          <p:nvPr/>
        </p:nvGrpSpPr>
        <p:grpSpPr>
          <a:xfrm>
            <a:off x="3507333" y="2513398"/>
            <a:ext cx="1665227" cy="1076211"/>
            <a:chOff x="3507333" y="2513398"/>
            <a:chExt cx="1665227" cy="1076211"/>
          </a:xfrm>
        </p:grpSpPr>
        <p:sp>
          <p:nvSpPr>
            <p:cNvPr id="5" name="右箭头 4"/>
            <p:cNvSpPr/>
            <p:nvPr/>
          </p:nvSpPr>
          <p:spPr bwMode="auto">
            <a:xfrm>
              <a:off x="3620073" y="3062610"/>
              <a:ext cx="1468523" cy="526999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07333" y="2513398"/>
              <a:ext cx="16652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0000"/>
                  </a:solidFill>
                </a:rPr>
                <a:t>化圆为方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5887494" y="2978063"/>
            <a:ext cx="1404372" cy="886393"/>
            <a:chOff x="7485717" y="2347206"/>
            <a:chExt cx="1389858" cy="893204"/>
          </a:xfrm>
        </p:grpSpPr>
        <p:sp>
          <p:nvSpPr>
            <p:cNvPr id="130" name="立方体 129"/>
            <p:cNvSpPr/>
            <p:nvPr/>
          </p:nvSpPr>
          <p:spPr>
            <a:xfrm>
              <a:off x="7485717" y="2347206"/>
              <a:ext cx="1389858" cy="893204"/>
            </a:xfrm>
            <a:prstGeom prst="cube">
              <a:avLst>
                <a:gd name="adj" fmla="val 20939"/>
              </a:avLst>
            </a:prstGeom>
            <a:solidFill>
              <a:srgbClr val="92D050">
                <a:alpha val="7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本框 127"/>
                <p:cNvSpPr txBox="1"/>
                <p:nvPr/>
              </p:nvSpPr>
              <p:spPr>
                <a:xfrm>
                  <a:off x="7585336" y="2570172"/>
                  <a:ext cx="12067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charset="0"/>
                          </a:rPr>
                          <m:t>𝐵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文本框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5336" y="2570172"/>
                  <a:ext cx="120678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0000" r="-6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组合 7"/>
          <p:cNvGrpSpPr/>
          <p:nvPr/>
        </p:nvGrpSpPr>
        <p:grpSpPr>
          <a:xfrm>
            <a:off x="5493633" y="2089102"/>
            <a:ext cx="2291466" cy="2366057"/>
            <a:chOff x="5493633" y="2089102"/>
            <a:chExt cx="2291466" cy="2366057"/>
          </a:xfrm>
        </p:grpSpPr>
        <p:cxnSp>
          <p:nvCxnSpPr>
            <p:cNvPr id="117" name="直线连接符 116"/>
            <p:cNvCxnSpPr/>
            <p:nvPr/>
          </p:nvCxnSpPr>
          <p:spPr>
            <a:xfrm flipH="1">
              <a:off x="6022085" y="2511806"/>
              <a:ext cx="10298" cy="1146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/>
            <p:cNvCxnSpPr/>
            <p:nvPr/>
          </p:nvCxnSpPr>
          <p:spPr>
            <a:xfrm flipH="1">
              <a:off x="6045916" y="3658213"/>
              <a:ext cx="124595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/>
            <p:cNvCxnSpPr/>
            <p:nvPr/>
          </p:nvCxnSpPr>
          <p:spPr>
            <a:xfrm flipH="1">
              <a:off x="5634032" y="3658213"/>
              <a:ext cx="411884" cy="4014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/>
            <p:cNvCxnSpPr/>
            <p:nvPr/>
          </p:nvCxnSpPr>
          <p:spPr>
            <a:xfrm flipV="1">
              <a:off x="6026502" y="2268900"/>
              <a:ext cx="0" cy="24749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本框 120"/>
                <p:cNvSpPr txBox="1"/>
                <p:nvPr/>
              </p:nvSpPr>
              <p:spPr>
                <a:xfrm>
                  <a:off x="5814807" y="2089102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charset="0"/>
                          </a:rPr>
                          <m:t>𝒀</m:t>
                        </m:r>
                        <m:r>
                          <a:rPr lang="zh-CN" altLang="en-US" sz="2000" b="1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文本框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4807" y="2089102"/>
                  <a:ext cx="135332" cy="46645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22727" r="-318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直线箭头连接符 121"/>
            <p:cNvCxnSpPr/>
            <p:nvPr/>
          </p:nvCxnSpPr>
          <p:spPr>
            <a:xfrm>
              <a:off x="7291866" y="3664819"/>
              <a:ext cx="2282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122"/>
                <p:cNvSpPr txBox="1"/>
                <p:nvPr/>
              </p:nvSpPr>
              <p:spPr>
                <a:xfrm>
                  <a:off x="7649766" y="3321053"/>
                  <a:ext cx="135333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charset="0"/>
                          </a:rPr>
                          <m:t>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3" name="文本框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9766" y="3321053"/>
                  <a:ext cx="135333" cy="46645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104545" r="-5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直线箭头连接符 123"/>
            <p:cNvCxnSpPr/>
            <p:nvPr/>
          </p:nvCxnSpPr>
          <p:spPr>
            <a:xfrm flipH="1">
              <a:off x="5493633" y="4059690"/>
              <a:ext cx="140399" cy="14449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5692476" y="3988708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charset="0"/>
                          </a:rPr>
                          <m:t>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476" y="3988708"/>
                  <a:ext cx="135332" cy="46645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00000" r="-5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立方体 115"/>
            <p:cNvSpPr/>
            <p:nvPr/>
          </p:nvSpPr>
          <p:spPr>
            <a:xfrm>
              <a:off x="5634032" y="2511806"/>
              <a:ext cx="1657834" cy="1547884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5647462" y="2534179"/>
            <a:ext cx="1009119" cy="673059"/>
            <a:chOff x="6924994" y="2503164"/>
            <a:chExt cx="1009119" cy="673059"/>
          </a:xfrm>
        </p:grpSpPr>
        <p:sp>
          <p:nvSpPr>
            <p:cNvPr id="134" name="立方体 133"/>
            <p:cNvSpPr/>
            <p:nvPr/>
          </p:nvSpPr>
          <p:spPr>
            <a:xfrm>
              <a:off x="6924994" y="2503164"/>
              <a:ext cx="1009119" cy="673059"/>
            </a:xfrm>
            <a:prstGeom prst="cube">
              <a:avLst>
                <a:gd name="adj" fmla="val 54795"/>
              </a:avLst>
            </a:prstGeom>
            <a:solidFill>
              <a:srgbClr val="5162D5">
                <a:alpha val="7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/>
                <p:cNvSpPr txBox="1"/>
                <p:nvPr/>
              </p:nvSpPr>
              <p:spPr>
                <a:xfrm>
                  <a:off x="7338922" y="2553741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文本框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922" y="2553741"/>
                  <a:ext cx="135332" cy="46645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5652" r="-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 45"/>
          <p:cNvGrpSpPr/>
          <p:nvPr/>
        </p:nvGrpSpPr>
        <p:grpSpPr>
          <a:xfrm>
            <a:off x="6263700" y="2683894"/>
            <a:ext cx="828972" cy="1389267"/>
            <a:chOff x="8066561" y="3351263"/>
            <a:chExt cx="527016" cy="1274889"/>
          </a:xfrm>
        </p:grpSpPr>
        <p:sp>
          <p:nvSpPr>
            <p:cNvPr id="129" name="立方体 128"/>
            <p:cNvSpPr/>
            <p:nvPr/>
          </p:nvSpPr>
          <p:spPr>
            <a:xfrm>
              <a:off x="8066561" y="3351263"/>
              <a:ext cx="527016" cy="1274889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126"/>
                <p:cNvSpPr txBox="1"/>
                <p:nvPr/>
              </p:nvSpPr>
              <p:spPr>
                <a:xfrm>
                  <a:off x="8250059" y="3662913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文本框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0059" y="3662913"/>
                  <a:ext cx="135332" cy="46645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5714" r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组 50"/>
          <p:cNvGrpSpPr/>
          <p:nvPr/>
        </p:nvGrpSpPr>
        <p:grpSpPr>
          <a:xfrm>
            <a:off x="1786087" y="1693214"/>
            <a:ext cx="2112683" cy="2366476"/>
            <a:chOff x="1478275" y="1665003"/>
            <a:chExt cx="2112683" cy="2366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3455626" y="1665003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626" y="1665003"/>
                  <a:ext cx="135332" cy="46645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5652" r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罐形 141"/>
            <p:cNvSpPr/>
            <p:nvPr/>
          </p:nvSpPr>
          <p:spPr>
            <a:xfrm>
              <a:off x="1478275" y="2556545"/>
              <a:ext cx="813594" cy="1474934"/>
            </a:xfrm>
            <a:prstGeom prst="can">
              <a:avLst>
                <a:gd name="adj" fmla="val 35180"/>
              </a:avLst>
            </a:prstGeom>
            <a:solidFill>
              <a:srgbClr val="D7573F">
                <a:alpha val="7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1163661" y="2094159"/>
            <a:ext cx="2500316" cy="2366057"/>
            <a:chOff x="1163661" y="2094159"/>
            <a:chExt cx="2500316" cy="2366057"/>
          </a:xfrm>
        </p:grpSpPr>
        <p:cxnSp>
          <p:nvCxnSpPr>
            <p:cNvPr id="13" name="直线连接符 12"/>
            <p:cNvCxnSpPr/>
            <p:nvPr/>
          </p:nvCxnSpPr>
          <p:spPr>
            <a:xfrm flipH="1">
              <a:off x="1692113" y="2516863"/>
              <a:ext cx="10298" cy="114640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 flipH="1">
              <a:off x="1715945" y="3663270"/>
              <a:ext cx="124595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 flipH="1">
              <a:off x="1304060" y="3663270"/>
              <a:ext cx="411885" cy="4014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 flipV="1">
              <a:off x="1696530" y="2273957"/>
              <a:ext cx="0" cy="247495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484836" y="2094159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charset="0"/>
                          </a:rPr>
                          <m:t>𝒀</m:t>
                        </m:r>
                        <m:r>
                          <a:rPr lang="zh-CN" altLang="en-US" sz="2000" b="1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4836" y="2094159"/>
                  <a:ext cx="135332" cy="46645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22727" t="-85526" r="-104545" b="-94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/>
            <p:cNvCxnSpPr/>
            <p:nvPr/>
          </p:nvCxnSpPr>
          <p:spPr>
            <a:xfrm>
              <a:off x="2961896" y="3669876"/>
              <a:ext cx="22822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3319796" y="3326110"/>
                  <a:ext cx="135333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charset="0"/>
                          </a:rPr>
                          <m:t>𝑿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9796" y="3326110"/>
                  <a:ext cx="135333" cy="4664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4545" r="-5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线箭头连接符 19"/>
            <p:cNvCxnSpPr/>
            <p:nvPr/>
          </p:nvCxnSpPr>
          <p:spPr>
            <a:xfrm flipH="1">
              <a:off x="1163661" y="4064747"/>
              <a:ext cx="140399" cy="144498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1362504" y="3993765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charset="0"/>
                          </a:rPr>
                          <m:t>𝒁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504" y="3993765"/>
                  <a:ext cx="135332" cy="46645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0" r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1572037" y="2573312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2037" y="2573312"/>
                  <a:ext cx="135332" cy="46645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0000" r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/>
                <p:cNvSpPr txBox="1"/>
                <p:nvPr/>
              </p:nvSpPr>
              <p:spPr>
                <a:xfrm>
                  <a:off x="3528645" y="2737156"/>
                  <a:ext cx="135332" cy="466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645" y="2737156"/>
                  <a:ext cx="135332" cy="46645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00000" r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组 49"/>
            <p:cNvGrpSpPr/>
            <p:nvPr/>
          </p:nvGrpSpPr>
          <p:grpSpPr>
            <a:xfrm>
              <a:off x="1412264" y="3128301"/>
              <a:ext cx="1537372" cy="695062"/>
              <a:chOff x="2961895" y="3784627"/>
              <a:chExt cx="1537372" cy="838091"/>
            </a:xfrm>
          </p:grpSpPr>
          <p:sp>
            <p:nvSpPr>
              <p:cNvPr id="140" name="罐形 139"/>
              <p:cNvSpPr/>
              <p:nvPr/>
            </p:nvSpPr>
            <p:spPr>
              <a:xfrm rot="5400000">
                <a:off x="3311535" y="3434987"/>
                <a:ext cx="838091" cy="1537372"/>
              </a:xfrm>
              <a:prstGeom prst="can">
                <a:avLst>
                  <a:gd name="adj" fmla="val 52508"/>
                </a:avLst>
              </a:prstGeom>
              <a:solidFill>
                <a:srgbClr val="5BD149">
                  <a:alpha val="7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本框 140"/>
                  <p:cNvSpPr txBox="1"/>
                  <p:nvPr/>
                </p:nvSpPr>
                <p:spPr>
                  <a:xfrm>
                    <a:off x="3160879" y="4048429"/>
                    <a:ext cx="135332" cy="466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 dirty="0" smtClean="0">
                              <a:latin typeface="Cambria Math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1" name="文本框 1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879" y="4048429"/>
                    <a:ext cx="135332" cy="46645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00000" r="-478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组 136"/>
            <p:cNvGrpSpPr/>
            <p:nvPr/>
          </p:nvGrpSpPr>
          <p:grpSpPr>
            <a:xfrm>
              <a:off x="1314535" y="2526270"/>
              <a:ext cx="1009119" cy="673059"/>
              <a:chOff x="6924994" y="2503164"/>
              <a:chExt cx="1009119" cy="673059"/>
            </a:xfrm>
          </p:grpSpPr>
          <p:sp>
            <p:nvSpPr>
              <p:cNvPr id="138" name="立方体 137"/>
              <p:cNvSpPr/>
              <p:nvPr/>
            </p:nvSpPr>
            <p:spPr>
              <a:xfrm>
                <a:off x="6924994" y="2503164"/>
                <a:ext cx="1009119" cy="673059"/>
              </a:xfrm>
              <a:prstGeom prst="cube">
                <a:avLst>
                  <a:gd name="adj" fmla="val 54795"/>
                </a:avLst>
              </a:prstGeom>
              <a:solidFill>
                <a:srgbClr val="5162D5">
                  <a:alpha val="7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本框 138"/>
                  <p:cNvSpPr txBox="1"/>
                  <p:nvPr/>
                </p:nvSpPr>
                <p:spPr>
                  <a:xfrm>
                    <a:off x="7338922" y="2553741"/>
                    <a:ext cx="135332" cy="466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9" name="文本框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8922" y="2553741"/>
                    <a:ext cx="135332" cy="466451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00000" r="-5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立方体 11"/>
            <p:cNvSpPr/>
            <p:nvPr/>
          </p:nvSpPr>
          <p:spPr>
            <a:xfrm>
              <a:off x="1304060" y="2516863"/>
              <a:ext cx="1657836" cy="1547884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5455888" y="149427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可填充更大空间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400697"/>
      </p:ext>
    </p:extLst>
  </p:cSld>
  <p:clrMapOvr>
    <a:masterClrMapping/>
  </p:clrMapOvr>
  <p:transition advTm="51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意义</a:t>
            </a:r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935151" y="6344561"/>
            <a:ext cx="1905000" cy="513439"/>
          </a:xfrm>
        </p:spPr>
        <p:txBody>
          <a:bodyPr/>
          <a:lstStyle/>
          <a:p>
            <a:pPr>
              <a:defRPr/>
            </a:pPr>
            <a:fld id="{2E9F2EFD-1EB6-4CD9-B13D-269C759C87BB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1415844"/>
            <a:ext cx="5277028" cy="45482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1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b="1">
                <a:solidFill>
                  <a:srgbClr val="0000CC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•"/>
              <a:defRPr kumimoji="1" sz="16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har char="»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0" kern="0" dirty="0" smtClean="0">
                <a:solidFill>
                  <a:schemeClr val="tx1"/>
                </a:solidFill>
              </a:rPr>
              <a:t>应用</a:t>
            </a:r>
            <a:endParaRPr lang="zh-CN" altLang="en-US" sz="2800" b="0" kern="0" dirty="0" smtClean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−"/>
            </a:pPr>
            <a:r>
              <a:rPr lang="zh-CN" altLang="en-US" sz="2300" b="0" kern="0" dirty="0" smtClean="0">
                <a:solidFill>
                  <a:schemeClr val="tx1"/>
                </a:solidFill>
              </a:rPr>
              <a:t>首次</a:t>
            </a:r>
            <a:r>
              <a:rPr lang="zh-CN" altLang="en-US" sz="2300" b="0" kern="0" dirty="0" smtClean="0">
                <a:solidFill>
                  <a:srgbClr val="FF0000"/>
                </a:solidFill>
              </a:rPr>
              <a:t>形式化提出</a:t>
            </a:r>
            <a:r>
              <a:rPr lang="zh-CN" altLang="en-US" sz="2300" b="0" kern="0" dirty="0" smtClean="0">
                <a:solidFill>
                  <a:schemeClr val="tx1"/>
                </a:solidFill>
              </a:rPr>
              <a:t>分布式系统</a:t>
            </a:r>
            <a:r>
              <a:rPr lang="zh-CN" altLang="en-US" sz="2300" b="0" kern="0" dirty="0">
                <a:solidFill>
                  <a:schemeClr val="tx1"/>
                </a:solidFill>
              </a:rPr>
              <a:t>相容性</a:t>
            </a:r>
            <a:r>
              <a:rPr lang="zh-CN" altLang="en-US" sz="2300" b="0" kern="0" dirty="0" smtClean="0">
                <a:solidFill>
                  <a:schemeClr val="tx1"/>
                </a:solidFill>
              </a:rPr>
              <a:t>问题并给出</a:t>
            </a:r>
            <a:r>
              <a:rPr lang="zh-CN" altLang="en-US" sz="2300" b="0" kern="0" dirty="0" smtClean="0">
                <a:solidFill>
                  <a:srgbClr val="FF0000"/>
                </a:solidFill>
              </a:rPr>
              <a:t>充要</a:t>
            </a:r>
            <a:r>
              <a:rPr lang="zh-CN" altLang="en-US" sz="2300" b="0" kern="0" dirty="0" smtClean="0">
                <a:solidFill>
                  <a:srgbClr val="FF0000"/>
                </a:solidFill>
              </a:rPr>
              <a:t>条件</a:t>
            </a:r>
            <a:endParaRPr lang="zh-CN" altLang="en-US" sz="2300" b="0" kern="0" dirty="0" smtClean="0">
              <a:solidFill>
                <a:schemeClr val="tx1"/>
              </a:solidFill>
            </a:endParaRPr>
          </a:p>
          <a:p>
            <a:r>
              <a:rPr lang="zh-CN" altLang="en-US" sz="2800" b="0" kern="0" dirty="0" smtClean="0">
                <a:solidFill>
                  <a:schemeClr val="tx1"/>
                </a:solidFill>
              </a:rPr>
              <a:t>理论</a:t>
            </a:r>
            <a:endParaRPr lang="zh-CN" altLang="en-US" sz="2800" b="0" kern="0" dirty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−"/>
            </a:pPr>
            <a:r>
              <a:rPr lang="zh-CN" altLang="en-US" sz="2300" b="0" kern="0" dirty="0" smtClean="0">
                <a:solidFill>
                  <a:schemeClr val="tx1"/>
                </a:solidFill>
              </a:rPr>
              <a:t>证明洛瓦兹局部引理的现有方法</a:t>
            </a:r>
            <a:r>
              <a:rPr lang="zh-CN" altLang="en-US" sz="2300" b="0" kern="0" dirty="0" smtClean="0">
                <a:solidFill>
                  <a:srgbClr val="FF0000"/>
                </a:solidFill>
              </a:rPr>
              <a:t>低估了边界</a:t>
            </a:r>
            <a:endParaRPr lang="zh-CN" altLang="en-US" sz="2300" b="0" kern="0" dirty="0">
              <a:solidFill>
                <a:srgbClr val="FF0000"/>
              </a:solidFill>
            </a:endParaRPr>
          </a:p>
          <a:p>
            <a:pPr lvl="1">
              <a:buFont typeface="Arial" pitchFamily="34" charset="0"/>
              <a:buChar char="−"/>
            </a:pPr>
            <a:r>
              <a:rPr lang="zh-CN" altLang="en-US" sz="2300" b="0" kern="0" dirty="0">
                <a:solidFill>
                  <a:schemeClr val="tx1"/>
                </a:solidFill>
              </a:rPr>
              <a:t>开辟洛瓦兹局部引理</a:t>
            </a:r>
            <a:r>
              <a:rPr lang="zh-CN" altLang="en-US" sz="2300" b="0" kern="0" dirty="0" smtClean="0">
                <a:solidFill>
                  <a:schemeClr val="tx1"/>
                </a:solidFill>
              </a:rPr>
              <a:t>研究</a:t>
            </a:r>
            <a:r>
              <a:rPr lang="zh-CN" altLang="en-US" sz="2300" b="0" kern="0" dirty="0" smtClean="0">
                <a:solidFill>
                  <a:srgbClr val="FF0000"/>
                </a:solidFill>
              </a:rPr>
              <a:t>新疆域</a:t>
            </a:r>
            <a:endParaRPr lang="en-US" sz="2300" b="0" kern="0" dirty="0">
              <a:solidFill>
                <a:srgbClr val="FF0000"/>
              </a:solidFill>
            </a:endParaRPr>
          </a:p>
        </p:txBody>
      </p:sp>
      <p:grpSp>
        <p:nvGrpSpPr>
          <p:cNvPr id="13" name="组 12"/>
          <p:cNvGrpSpPr>
            <a:grpSpLocks noChangeAspect="1"/>
          </p:cNvGrpSpPr>
          <p:nvPr/>
        </p:nvGrpSpPr>
        <p:grpSpPr>
          <a:xfrm>
            <a:off x="6087528" y="2272997"/>
            <a:ext cx="2252447" cy="3691072"/>
            <a:chOff x="3339177" y="2618028"/>
            <a:chExt cx="1816354" cy="2976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 flipH="1">
                  <a:off x="4404117" y="4404820"/>
                  <a:ext cx="168915" cy="3077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04117" y="4404820"/>
                  <a:ext cx="168915" cy="30777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14286" b="-432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箭头连接符 14"/>
            <p:cNvCxnSpPr/>
            <p:nvPr/>
          </p:nvCxnSpPr>
          <p:spPr>
            <a:xfrm flipV="1">
              <a:off x="3354771" y="2780300"/>
              <a:ext cx="0" cy="1437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 flipV="1">
              <a:off x="3364048" y="3689399"/>
              <a:ext cx="1372924" cy="52876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>
              <a:off x="3354771" y="4227437"/>
              <a:ext cx="955481" cy="51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339177" y="2618028"/>
                  <a:ext cx="26901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9177" y="2618028"/>
                  <a:ext cx="269019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0000" b="-10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667427" y="3443628"/>
                  <a:ext cx="269019" cy="248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427" y="3443628"/>
                  <a:ext cx="269019" cy="24818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18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线连接符 19"/>
            <p:cNvCxnSpPr/>
            <p:nvPr/>
          </p:nvCxnSpPr>
          <p:spPr>
            <a:xfrm flipV="1">
              <a:off x="3371666" y="2742564"/>
              <a:ext cx="1019689" cy="40225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 flipV="1">
              <a:off x="4363135" y="2761701"/>
              <a:ext cx="9296" cy="10741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4396326" y="3835849"/>
              <a:ext cx="748399" cy="34770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4375796" y="2741282"/>
              <a:ext cx="763986" cy="377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H="1" flipV="1">
              <a:off x="5140802" y="3121619"/>
              <a:ext cx="1" cy="106639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 flipV="1">
              <a:off x="4096467" y="4182980"/>
              <a:ext cx="1059064" cy="4362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714504" y="52251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7" name="三角形 20"/>
          <p:cNvSpPr>
            <a:spLocks noChangeAspect="1"/>
          </p:cNvSpPr>
          <p:nvPr/>
        </p:nvSpPr>
        <p:spPr>
          <a:xfrm rot="18038738">
            <a:off x="6010251" y="2934828"/>
            <a:ext cx="1166597" cy="1760473"/>
          </a:xfrm>
          <a:custGeom>
            <a:avLst/>
            <a:gdLst>
              <a:gd name="connsiteX0" fmla="*/ 0 w 1524633"/>
              <a:gd name="connsiteY0" fmla="*/ 1018233 h 1018233"/>
              <a:gd name="connsiteX1" fmla="*/ 762317 w 1524633"/>
              <a:gd name="connsiteY1" fmla="*/ 0 h 1018233"/>
              <a:gd name="connsiteX2" fmla="*/ 1524633 w 1524633"/>
              <a:gd name="connsiteY2" fmla="*/ 1018233 h 1018233"/>
              <a:gd name="connsiteX3" fmla="*/ 0 w 1524633"/>
              <a:gd name="connsiteY3" fmla="*/ 1018233 h 1018233"/>
              <a:gd name="connsiteX0" fmla="*/ 0 w 1613069"/>
              <a:gd name="connsiteY0" fmla="*/ 1100970 h 1100970"/>
              <a:gd name="connsiteX1" fmla="*/ 850753 w 1613069"/>
              <a:gd name="connsiteY1" fmla="*/ 0 h 1100970"/>
              <a:gd name="connsiteX2" fmla="*/ 1613069 w 1613069"/>
              <a:gd name="connsiteY2" fmla="*/ 1018233 h 1100970"/>
              <a:gd name="connsiteX3" fmla="*/ 0 w 1613069"/>
              <a:gd name="connsiteY3" fmla="*/ 1100970 h 1100970"/>
              <a:gd name="connsiteX0" fmla="*/ 0 w 1051925"/>
              <a:gd name="connsiteY0" fmla="*/ 1100970 h 1100970"/>
              <a:gd name="connsiteX1" fmla="*/ 850753 w 1051925"/>
              <a:gd name="connsiteY1" fmla="*/ 0 h 1100970"/>
              <a:gd name="connsiteX2" fmla="*/ 1051925 w 1051925"/>
              <a:gd name="connsiteY2" fmla="*/ 946826 h 1100970"/>
              <a:gd name="connsiteX3" fmla="*/ 0 w 1051925"/>
              <a:gd name="connsiteY3" fmla="*/ 1100970 h 1100970"/>
              <a:gd name="connsiteX0" fmla="*/ 0 w 1051925"/>
              <a:gd name="connsiteY0" fmla="*/ 1525066 h 1525066"/>
              <a:gd name="connsiteX1" fmla="*/ 881348 w 1051925"/>
              <a:gd name="connsiteY1" fmla="*/ 0 h 1525066"/>
              <a:gd name="connsiteX2" fmla="*/ 1051925 w 1051925"/>
              <a:gd name="connsiteY2" fmla="*/ 1370922 h 1525066"/>
              <a:gd name="connsiteX3" fmla="*/ 0 w 1051925"/>
              <a:gd name="connsiteY3" fmla="*/ 1525066 h 1525066"/>
              <a:gd name="connsiteX0" fmla="*/ 0 w 1051925"/>
              <a:gd name="connsiteY0" fmla="*/ 1525066 h 1525066"/>
              <a:gd name="connsiteX1" fmla="*/ 881348 w 1051925"/>
              <a:gd name="connsiteY1" fmla="*/ 0 h 1525066"/>
              <a:gd name="connsiteX2" fmla="*/ 1051925 w 1051925"/>
              <a:gd name="connsiteY2" fmla="*/ 1370922 h 1525066"/>
              <a:gd name="connsiteX3" fmla="*/ 0 w 1051925"/>
              <a:gd name="connsiteY3" fmla="*/ 1525066 h 1525066"/>
              <a:gd name="connsiteX0" fmla="*/ 0 w 1051925"/>
              <a:gd name="connsiteY0" fmla="*/ 1525066 h 1562457"/>
              <a:gd name="connsiteX1" fmla="*/ 881348 w 1051925"/>
              <a:gd name="connsiteY1" fmla="*/ 0 h 1562457"/>
              <a:gd name="connsiteX2" fmla="*/ 1051925 w 1051925"/>
              <a:gd name="connsiteY2" fmla="*/ 1370922 h 1562457"/>
              <a:gd name="connsiteX3" fmla="*/ 497838 w 1051925"/>
              <a:gd name="connsiteY3" fmla="*/ 1562457 h 1562457"/>
              <a:gd name="connsiteX4" fmla="*/ 0 w 1051925"/>
              <a:gd name="connsiteY4" fmla="*/ 1525066 h 1562457"/>
              <a:gd name="connsiteX0" fmla="*/ 0 w 1051925"/>
              <a:gd name="connsiteY0" fmla="*/ 1525066 h 1562457"/>
              <a:gd name="connsiteX1" fmla="*/ 532149 w 1051925"/>
              <a:gd name="connsiteY1" fmla="*/ 828715 h 1562457"/>
              <a:gd name="connsiteX2" fmla="*/ 881348 w 1051925"/>
              <a:gd name="connsiteY2" fmla="*/ 0 h 1562457"/>
              <a:gd name="connsiteX3" fmla="*/ 1051925 w 1051925"/>
              <a:gd name="connsiteY3" fmla="*/ 1370922 h 1562457"/>
              <a:gd name="connsiteX4" fmla="*/ 497838 w 1051925"/>
              <a:gd name="connsiteY4" fmla="*/ 1562457 h 1562457"/>
              <a:gd name="connsiteX5" fmla="*/ 0 w 1051925"/>
              <a:gd name="connsiteY5" fmla="*/ 1525066 h 1562457"/>
              <a:gd name="connsiteX0" fmla="*/ 0 w 1277411"/>
              <a:gd name="connsiteY0" fmla="*/ 1525066 h 1562457"/>
              <a:gd name="connsiteX1" fmla="*/ 532149 w 1277411"/>
              <a:gd name="connsiteY1" fmla="*/ 828715 h 1562457"/>
              <a:gd name="connsiteX2" fmla="*/ 881348 w 1277411"/>
              <a:gd name="connsiteY2" fmla="*/ 0 h 1562457"/>
              <a:gd name="connsiteX3" fmla="*/ 1277411 w 1277411"/>
              <a:gd name="connsiteY3" fmla="*/ 1328996 h 1562457"/>
              <a:gd name="connsiteX4" fmla="*/ 497838 w 1277411"/>
              <a:gd name="connsiteY4" fmla="*/ 1562457 h 1562457"/>
              <a:gd name="connsiteX5" fmla="*/ 0 w 1277411"/>
              <a:gd name="connsiteY5" fmla="*/ 1525066 h 1562457"/>
              <a:gd name="connsiteX0" fmla="*/ 0 w 1362908"/>
              <a:gd name="connsiteY0" fmla="*/ 1990651 h 2028042"/>
              <a:gd name="connsiteX1" fmla="*/ 532149 w 1362908"/>
              <a:gd name="connsiteY1" fmla="*/ 1294300 h 2028042"/>
              <a:gd name="connsiteX2" fmla="*/ 1249460 w 1362908"/>
              <a:gd name="connsiteY2" fmla="*/ 0 h 2028042"/>
              <a:gd name="connsiteX3" fmla="*/ 1277411 w 1362908"/>
              <a:gd name="connsiteY3" fmla="*/ 1794581 h 2028042"/>
              <a:gd name="connsiteX4" fmla="*/ 497838 w 1362908"/>
              <a:gd name="connsiteY4" fmla="*/ 2028042 h 2028042"/>
              <a:gd name="connsiteX5" fmla="*/ 0 w 1362908"/>
              <a:gd name="connsiteY5" fmla="*/ 1990651 h 2028042"/>
              <a:gd name="connsiteX0" fmla="*/ 0 w 1362908"/>
              <a:gd name="connsiteY0" fmla="*/ 1990651 h 2028042"/>
              <a:gd name="connsiteX1" fmla="*/ 532149 w 1362908"/>
              <a:gd name="connsiteY1" fmla="*/ 1294300 h 2028042"/>
              <a:gd name="connsiteX2" fmla="*/ 867491 w 1362908"/>
              <a:gd name="connsiteY2" fmla="*/ 822360 h 2028042"/>
              <a:gd name="connsiteX3" fmla="*/ 1249460 w 1362908"/>
              <a:gd name="connsiteY3" fmla="*/ 0 h 2028042"/>
              <a:gd name="connsiteX4" fmla="*/ 1277411 w 1362908"/>
              <a:gd name="connsiteY4" fmla="*/ 1794581 h 2028042"/>
              <a:gd name="connsiteX5" fmla="*/ 497838 w 1362908"/>
              <a:gd name="connsiteY5" fmla="*/ 2028042 h 2028042"/>
              <a:gd name="connsiteX6" fmla="*/ 0 w 1362908"/>
              <a:gd name="connsiteY6" fmla="*/ 1990651 h 2028042"/>
              <a:gd name="connsiteX0" fmla="*/ 0 w 1362908"/>
              <a:gd name="connsiteY0" fmla="*/ 1990651 h 2028042"/>
              <a:gd name="connsiteX1" fmla="*/ 550913 w 1362908"/>
              <a:gd name="connsiteY1" fmla="*/ 1324584 h 2028042"/>
              <a:gd name="connsiteX2" fmla="*/ 867491 w 1362908"/>
              <a:gd name="connsiteY2" fmla="*/ 822360 h 2028042"/>
              <a:gd name="connsiteX3" fmla="*/ 1249460 w 1362908"/>
              <a:gd name="connsiteY3" fmla="*/ 0 h 2028042"/>
              <a:gd name="connsiteX4" fmla="*/ 1277411 w 1362908"/>
              <a:gd name="connsiteY4" fmla="*/ 1794581 h 2028042"/>
              <a:gd name="connsiteX5" fmla="*/ 497838 w 1362908"/>
              <a:gd name="connsiteY5" fmla="*/ 2028042 h 2028042"/>
              <a:gd name="connsiteX6" fmla="*/ 0 w 1362908"/>
              <a:gd name="connsiteY6" fmla="*/ 1990651 h 2028042"/>
              <a:gd name="connsiteX0" fmla="*/ 0 w 1362908"/>
              <a:gd name="connsiteY0" fmla="*/ 1990651 h 2028042"/>
              <a:gd name="connsiteX1" fmla="*/ 550913 w 1362908"/>
              <a:gd name="connsiteY1" fmla="*/ 1324584 h 2028042"/>
              <a:gd name="connsiteX2" fmla="*/ 867491 w 1362908"/>
              <a:gd name="connsiteY2" fmla="*/ 822360 h 2028042"/>
              <a:gd name="connsiteX3" fmla="*/ 1249460 w 1362908"/>
              <a:gd name="connsiteY3" fmla="*/ 0 h 2028042"/>
              <a:gd name="connsiteX4" fmla="*/ 1277411 w 1362908"/>
              <a:gd name="connsiteY4" fmla="*/ 1794581 h 2028042"/>
              <a:gd name="connsiteX5" fmla="*/ 497838 w 1362908"/>
              <a:gd name="connsiteY5" fmla="*/ 2028042 h 2028042"/>
              <a:gd name="connsiteX6" fmla="*/ 0 w 1362908"/>
              <a:gd name="connsiteY6" fmla="*/ 1990651 h 2028042"/>
              <a:gd name="connsiteX0" fmla="*/ 0 w 1350187"/>
              <a:gd name="connsiteY0" fmla="*/ 1990651 h 2028042"/>
              <a:gd name="connsiteX1" fmla="*/ 550913 w 1350187"/>
              <a:gd name="connsiteY1" fmla="*/ 1324584 h 2028042"/>
              <a:gd name="connsiteX2" fmla="*/ 867491 w 1350187"/>
              <a:gd name="connsiteY2" fmla="*/ 822360 h 2028042"/>
              <a:gd name="connsiteX3" fmla="*/ 1249460 w 1350187"/>
              <a:gd name="connsiteY3" fmla="*/ 0 h 2028042"/>
              <a:gd name="connsiteX4" fmla="*/ 1218314 w 1350187"/>
              <a:gd name="connsiteY4" fmla="*/ 1731414 h 2028042"/>
              <a:gd name="connsiteX5" fmla="*/ 497838 w 1350187"/>
              <a:gd name="connsiteY5" fmla="*/ 2028042 h 2028042"/>
              <a:gd name="connsiteX6" fmla="*/ 0 w 1350187"/>
              <a:gd name="connsiteY6" fmla="*/ 1990651 h 2028042"/>
              <a:gd name="connsiteX0" fmla="*/ 0 w 1343904"/>
              <a:gd name="connsiteY0" fmla="*/ 1990651 h 2028042"/>
              <a:gd name="connsiteX1" fmla="*/ 550913 w 1343904"/>
              <a:gd name="connsiteY1" fmla="*/ 1324584 h 2028042"/>
              <a:gd name="connsiteX2" fmla="*/ 867491 w 1343904"/>
              <a:gd name="connsiteY2" fmla="*/ 822360 h 2028042"/>
              <a:gd name="connsiteX3" fmla="*/ 1249460 w 1343904"/>
              <a:gd name="connsiteY3" fmla="*/ 0 h 2028042"/>
              <a:gd name="connsiteX4" fmla="*/ 1183175 w 1343904"/>
              <a:gd name="connsiteY4" fmla="*/ 1771952 h 2028042"/>
              <a:gd name="connsiteX5" fmla="*/ 497838 w 1343904"/>
              <a:gd name="connsiteY5" fmla="*/ 2028042 h 2028042"/>
              <a:gd name="connsiteX6" fmla="*/ 0 w 1343904"/>
              <a:gd name="connsiteY6" fmla="*/ 1990651 h 202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904" h="2028042">
                <a:moveTo>
                  <a:pt x="0" y="1990651"/>
                </a:moveTo>
                <a:cubicBezTo>
                  <a:pt x="146439" y="1731140"/>
                  <a:pt x="404474" y="1584095"/>
                  <a:pt x="550913" y="1324584"/>
                </a:cubicBezTo>
                <a:cubicBezTo>
                  <a:pt x="680179" y="1203004"/>
                  <a:pt x="783434" y="971808"/>
                  <a:pt x="867491" y="822360"/>
                </a:cubicBezTo>
                <a:lnTo>
                  <a:pt x="1249460" y="0"/>
                </a:lnTo>
                <a:cubicBezTo>
                  <a:pt x="1516569" y="773746"/>
                  <a:pt x="1126316" y="1314978"/>
                  <a:pt x="1183175" y="1771952"/>
                </a:cubicBezTo>
                <a:cubicBezTo>
                  <a:pt x="1006634" y="1788834"/>
                  <a:pt x="674379" y="2011160"/>
                  <a:pt x="497838" y="2028042"/>
                </a:cubicBezTo>
                <a:lnTo>
                  <a:pt x="0" y="199065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三角形 48"/>
          <p:cNvSpPr>
            <a:spLocks noChangeAspect="1"/>
          </p:cNvSpPr>
          <p:nvPr/>
        </p:nvSpPr>
        <p:spPr>
          <a:xfrm rot="19207612">
            <a:off x="6348873" y="2693974"/>
            <a:ext cx="931875" cy="1973136"/>
          </a:xfrm>
          <a:custGeom>
            <a:avLst/>
            <a:gdLst>
              <a:gd name="connsiteX0" fmla="*/ 0 w 1535187"/>
              <a:gd name="connsiteY0" fmla="*/ 1149657 h 1149657"/>
              <a:gd name="connsiteX1" fmla="*/ 767594 w 1535187"/>
              <a:gd name="connsiteY1" fmla="*/ 0 h 1149657"/>
              <a:gd name="connsiteX2" fmla="*/ 1535187 w 1535187"/>
              <a:gd name="connsiteY2" fmla="*/ 1149657 h 1149657"/>
              <a:gd name="connsiteX3" fmla="*/ 0 w 1535187"/>
              <a:gd name="connsiteY3" fmla="*/ 1149657 h 1149657"/>
              <a:gd name="connsiteX0" fmla="*/ 0 w 1535187"/>
              <a:gd name="connsiteY0" fmla="*/ 1503383 h 1503383"/>
              <a:gd name="connsiteX1" fmla="*/ 533148 w 1535187"/>
              <a:gd name="connsiteY1" fmla="*/ 0 h 1503383"/>
              <a:gd name="connsiteX2" fmla="*/ 1535187 w 1535187"/>
              <a:gd name="connsiteY2" fmla="*/ 1503383 h 1503383"/>
              <a:gd name="connsiteX3" fmla="*/ 0 w 1535187"/>
              <a:gd name="connsiteY3" fmla="*/ 1503383 h 1503383"/>
              <a:gd name="connsiteX0" fmla="*/ 0 w 989077"/>
              <a:gd name="connsiteY0" fmla="*/ 1503383 h 1503383"/>
              <a:gd name="connsiteX1" fmla="*/ 533148 w 989077"/>
              <a:gd name="connsiteY1" fmla="*/ 0 h 1503383"/>
              <a:gd name="connsiteX2" fmla="*/ 989077 w 989077"/>
              <a:gd name="connsiteY2" fmla="*/ 1255696 h 1503383"/>
              <a:gd name="connsiteX3" fmla="*/ 0 w 989077"/>
              <a:gd name="connsiteY3" fmla="*/ 1503383 h 1503383"/>
              <a:gd name="connsiteX0" fmla="*/ 0 w 940797"/>
              <a:gd name="connsiteY0" fmla="*/ 1503383 h 1503383"/>
              <a:gd name="connsiteX1" fmla="*/ 533148 w 940797"/>
              <a:gd name="connsiteY1" fmla="*/ 0 h 1503383"/>
              <a:gd name="connsiteX2" fmla="*/ 940797 w 940797"/>
              <a:gd name="connsiteY2" fmla="*/ 1216914 h 1503383"/>
              <a:gd name="connsiteX3" fmla="*/ 0 w 940797"/>
              <a:gd name="connsiteY3" fmla="*/ 1503383 h 1503383"/>
              <a:gd name="connsiteX0" fmla="*/ 0 w 751441"/>
              <a:gd name="connsiteY0" fmla="*/ 1703238 h 1703239"/>
              <a:gd name="connsiteX1" fmla="*/ 343792 w 751441"/>
              <a:gd name="connsiteY1" fmla="*/ 0 h 1703239"/>
              <a:gd name="connsiteX2" fmla="*/ 751441 w 751441"/>
              <a:gd name="connsiteY2" fmla="*/ 1216914 h 1703239"/>
              <a:gd name="connsiteX3" fmla="*/ 0 w 751441"/>
              <a:gd name="connsiteY3" fmla="*/ 1703238 h 1703239"/>
              <a:gd name="connsiteX0" fmla="*/ 0 w 751441"/>
              <a:gd name="connsiteY0" fmla="*/ 1703238 h 1703238"/>
              <a:gd name="connsiteX1" fmla="*/ 343792 w 751441"/>
              <a:gd name="connsiteY1" fmla="*/ 0 h 1703238"/>
              <a:gd name="connsiteX2" fmla="*/ 644156 w 751441"/>
              <a:gd name="connsiteY2" fmla="*/ 690210 h 1703238"/>
              <a:gd name="connsiteX3" fmla="*/ 751441 w 751441"/>
              <a:gd name="connsiteY3" fmla="*/ 1216914 h 1703238"/>
              <a:gd name="connsiteX4" fmla="*/ 0 w 751441"/>
              <a:gd name="connsiteY4" fmla="*/ 1703238 h 1703238"/>
              <a:gd name="connsiteX0" fmla="*/ 0 w 751441"/>
              <a:gd name="connsiteY0" fmla="*/ 1703238 h 1703238"/>
              <a:gd name="connsiteX1" fmla="*/ 343792 w 751441"/>
              <a:gd name="connsiteY1" fmla="*/ 0 h 1703238"/>
              <a:gd name="connsiteX2" fmla="*/ 644156 w 751441"/>
              <a:gd name="connsiteY2" fmla="*/ 690210 h 1703238"/>
              <a:gd name="connsiteX3" fmla="*/ 751441 w 751441"/>
              <a:gd name="connsiteY3" fmla="*/ 1216914 h 1703238"/>
              <a:gd name="connsiteX4" fmla="*/ 424118 w 751441"/>
              <a:gd name="connsiteY4" fmla="*/ 1468425 h 1703238"/>
              <a:gd name="connsiteX5" fmla="*/ 0 w 751441"/>
              <a:gd name="connsiteY5" fmla="*/ 1703238 h 1703238"/>
              <a:gd name="connsiteX0" fmla="*/ 0 w 751441"/>
              <a:gd name="connsiteY0" fmla="*/ 1703238 h 1703238"/>
              <a:gd name="connsiteX1" fmla="*/ 203148 w 751441"/>
              <a:gd name="connsiteY1" fmla="*/ 908935 h 1703238"/>
              <a:gd name="connsiteX2" fmla="*/ 343792 w 751441"/>
              <a:gd name="connsiteY2" fmla="*/ 0 h 1703238"/>
              <a:gd name="connsiteX3" fmla="*/ 644156 w 751441"/>
              <a:gd name="connsiteY3" fmla="*/ 690210 h 1703238"/>
              <a:gd name="connsiteX4" fmla="*/ 751441 w 751441"/>
              <a:gd name="connsiteY4" fmla="*/ 1216914 h 1703238"/>
              <a:gd name="connsiteX5" fmla="*/ 424118 w 751441"/>
              <a:gd name="connsiteY5" fmla="*/ 1468425 h 1703238"/>
              <a:gd name="connsiteX6" fmla="*/ 0 w 751441"/>
              <a:gd name="connsiteY6" fmla="*/ 1703238 h 1703238"/>
              <a:gd name="connsiteX0" fmla="*/ 0 w 751441"/>
              <a:gd name="connsiteY0" fmla="*/ 1703238 h 1703238"/>
              <a:gd name="connsiteX1" fmla="*/ 293811 w 751441"/>
              <a:gd name="connsiteY1" fmla="*/ 934014 h 1703238"/>
              <a:gd name="connsiteX2" fmla="*/ 343792 w 751441"/>
              <a:gd name="connsiteY2" fmla="*/ 0 h 1703238"/>
              <a:gd name="connsiteX3" fmla="*/ 644156 w 751441"/>
              <a:gd name="connsiteY3" fmla="*/ 690210 h 1703238"/>
              <a:gd name="connsiteX4" fmla="*/ 751441 w 751441"/>
              <a:gd name="connsiteY4" fmla="*/ 1216914 h 1703238"/>
              <a:gd name="connsiteX5" fmla="*/ 424118 w 751441"/>
              <a:gd name="connsiteY5" fmla="*/ 1468425 h 1703238"/>
              <a:gd name="connsiteX6" fmla="*/ 0 w 751441"/>
              <a:gd name="connsiteY6" fmla="*/ 1703238 h 1703238"/>
              <a:gd name="connsiteX0" fmla="*/ 0 w 751441"/>
              <a:gd name="connsiteY0" fmla="*/ 1703238 h 1703238"/>
              <a:gd name="connsiteX1" fmla="*/ 330469 w 751441"/>
              <a:gd name="connsiteY1" fmla="*/ 947545 h 1703238"/>
              <a:gd name="connsiteX2" fmla="*/ 343792 w 751441"/>
              <a:gd name="connsiteY2" fmla="*/ 0 h 1703238"/>
              <a:gd name="connsiteX3" fmla="*/ 644156 w 751441"/>
              <a:gd name="connsiteY3" fmla="*/ 690210 h 1703238"/>
              <a:gd name="connsiteX4" fmla="*/ 751441 w 751441"/>
              <a:gd name="connsiteY4" fmla="*/ 1216914 h 1703238"/>
              <a:gd name="connsiteX5" fmla="*/ 424118 w 751441"/>
              <a:gd name="connsiteY5" fmla="*/ 1468425 h 1703238"/>
              <a:gd name="connsiteX6" fmla="*/ 0 w 751441"/>
              <a:gd name="connsiteY6" fmla="*/ 1703238 h 1703238"/>
              <a:gd name="connsiteX0" fmla="*/ 0 w 751441"/>
              <a:gd name="connsiteY0" fmla="*/ 1703238 h 1703238"/>
              <a:gd name="connsiteX1" fmla="*/ 330469 w 751441"/>
              <a:gd name="connsiteY1" fmla="*/ 947545 h 1703238"/>
              <a:gd name="connsiteX2" fmla="*/ 409844 w 751441"/>
              <a:gd name="connsiteY2" fmla="*/ 524455 h 1703238"/>
              <a:gd name="connsiteX3" fmla="*/ 343792 w 751441"/>
              <a:gd name="connsiteY3" fmla="*/ 0 h 1703238"/>
              <a:gd name="connsiteX4" fmla="*/ 644156 w 751441"/>
              <a:gd name="connsiteY4" fmla="*/ 690210 h 1703238"/>
              <a:gd name="connsiteX5" fmla="*/ 751441 w 751441"/>
              <a:gd name="connsiteY5" fmla="*/ 1216914 h 1703238"/>
              <a:gd name="connsiteX6" fmla="*/ 424118 w 751441"/>
              <a:gd name="connsiteY6" fmla="*/ 1468425 h 1703238"/>
              <a:gd name="connsiteX7" fmla="*/ 0 w 751441"/>
              <a:gd name="connsiteY7" fmla="*/ 1703238 h 1703238"/>
              <a:gd name="connsiteX0" fmla="*/ 9059 w 760500"/>
              <a:gd name="connsiteY0" fmla="*/ 1703238 h 1703238"/>
              <a:gd name="connsiteX1" fmla="*/ 193310 w 760500"/>
              <a:gd name="connsiteY1" fmla="*/ 1409621 h 1703238"/>
              <a:gd name="connsiteX2" fmla="*/ 339528 w 760500"/>
              <a:gd name="connsiteY2" fmla="*/ 947545 h 1703238"/>
              <a:gd name="connsiteX3" fmla="*/ 418903 w 760500"/>
              <a:gd name="connsiteY3" fmla="*/ 524455 h 1703238"/>
              <a:gd name="connsiteX4" fmla="*/ 352851 w 760500"/>
              <a:gd name="connsiteY4" fmla="*/ 0 h 1703238"/>
              <a:gd name="connsiteX5" fmla="*/ 653215 w 760500"/>
              <a:gd name="connsiteY5" fmla="*/ 690210 h 1703238"/>
              <a:gd name="connsiteX6" fmla="*/ 760500 w 760500"/>
              <a:gd name="connsiteY6" fmla="*/ 1216914 h 1703238"/>
              <a:gd name="connsiteX7" fmla="*/ 433177 w 760500"/>
              <a:gd name="connsiteY7" fmla="*/ 1468425 h 1703238"/>
              <a:gd name="connsiteX8" fmla="*/ 9059 w 760500"/>
              <a:gd name="connsiteY8" fmla="*/ 1703238 h 1703238"/>
              <a:gd name="connsiteX0" fmla="*/ 7332 w 810556"/>
              <a:gd name="connsiteY0" fmla="*/ 1659612 h 1659612"/>
              <a:gd name="connsiteX1" fmla="*/ 243366 w 810556"/>
              <a:gd name="connsiteY1" fmla="*/ 1409621 h 1659612"/>
              <a:gd name="connsiteX2" fmla="*/ 389584 w 810556"/>
              <a:gd name="connsiteY2" fmla="*/ 947545 h 1659612"/>
              <a:gd name="connsiteX3" fmla="*/ 468959 w 810556"/>
              <a:gd name="connsiteY3" fmla="*/ 524455 h 1659612"/>
              <a:gd name="connsiteX4" fmla="*/ 402907 w 810556"/>
              <a:gd name="connsiteY4" fmla="*/ 0 h 1659612"/>
              <a:gd name="connsiteX5" fmla="*/ 703271 w 810556"/>
              <a:gd name="connsiteY5" fmla="*/ 690210 h 1659612"/>
              <a:gd name="connsiteX6" fmla="*/ 810556 w 810556"/>
              <a:gd name="connsiteY6" fmla="*/ 1216914 h 1659612"/>
              <a:gd name="connsiteX7" fmla="*/ 483233 w 810556"/>
              <a:gd name="connsiteY7" fmla="*/ 1468425 h 1659612"/>
              <a:gd name="connsiteX8" fmla="*/ 7332 w 810556"/>
              <a:gd name="connsiteY8" fmla="*/ 1659612 h 1659612"/>
              <a:gd name="connsiteX0" fmla="*/ 9397 w 812621"/>
              <a:gd name="connsiteY0" fmla="*/ 1659612 h 1659612"/>
              <a:gd name="connsiteX1" fmla="*/ 245431 w 812621"/>
              <a:gd name="connsiteY1" fmla="*/ 1409621 h 1659612"/>
              <a:gd name="connsiteX2" fmla="*/ 391649 w 812621"/>
              <a:gd name="connsiteY2" fmla="*/ 947545 h 1659612"/>
              <a:gd name="connsiteX3" fmla="*/ 471024 w 812621"/>
              <a:gd name="connsiteY3" fmla="*/ 524455 h 1659612"/>
              <a:gd name="connsiteX4" fmla="*/ 404972 w 812621"/>
              <a:gd name="connsiteY4" fmla="*/ 0 h 1659612"/>
              <a:gd name="connsiteX5" fmla="*/ 705336 w 812621"/>
              <a:gd name="connsiteY5" fmla="*/ 690210 h 1659612"/>
              <a:gd name="connsiteX6" fmla="*/ 812621 w 812621"/>
              <a:gd name="connsiteY6" fmla="*/ 1216914 h 1659612"/>
              <a:gd name="connsiteX7" fmla="*/ 485298 w 812621"/>
              <a:gd name="connsiteY7" fmla="*/ 1468425 h 1659612"/>
              <a:gd name="connsiteX8" fmla="*/ 9397 w 812621"/>
              <a:gd name="connsiteY8" fmla="*/ 1659612 h 1659612"/>
              <a:gd name="connsiteX0" fmla="*/ 12163 w 815387"/>
              <a:gd name="connsiteY0" fmla="*/ 1659612 h 1659612"/>
              <a:gd name="connsiteX1" fmla="*/ 198548 w 815387"/>
              <a:gd name="connsiteY1" fmla="*/ 1389956 h 1659612"/>
              <a:gd name="connsiteX2" fmla="*/ 394415 w 815387"/>
              <a:gd name="connsiteY2" fmla="*/ 947545 h 1659612"/>
              <a:gd name="connsiteX3" fmla="*/ 473790 w 815387"/>
              <a:gd name="connsiteY3" fmla="*/ 524455 h 1659612"/>
              <a:gd name="connsiteX4" fmla="*/ 407738 w 815387"/>
              <a:gd name="connsiteY4" fmla="*/ 0 h 1659612"/>
              <a:gd name="connsiteX5" fmla="*/ 708102 w 815387"/>
              <a:gd name="connsiteY5" fmla="*/ 690210 h 1659612"/>
              <a:gd name="connsiteX6" fmla="*/ 815387 w 815387"/>
              <a:gd name="connsiteY6" fmla="*/ 1216914 h 1659612"/>
              <a:gd name="connsiteX7" fmla="*/ 488064 w 815387"/>
              <a:gd name="connsiteY7" fmla="*/ 1468425 h 1659612"/>
              <a:gd name="connsiteX8" fmla="*/ 12163 w 815387"/>
              <a:gd name="connsiteY8" fmla="*/ 1659612 h 1659612"/>
              <a:gd name="connsiteX0" fmla="*/ 18497 w 761256"/>
              <a:gd name="connsiteY0" fmla="*/ 1666219 h 1666219"/>
              <a:gd name="connsiteX1" fmla="*/ 144417 w 761256"/>
              <a:gd name="connsiteY1" fmla="*/ 1389956 h 1666219"/>
              <a:gd name="connsiteX2" fmla="*/ 340284 w 761256"/>
              <a:gd name="connsiteY2" fmla="*/ 947545 h 1666219"/>
              <a:gd name="connsiteX3" fmla="*/ 419659 w 761256"/>
              <a:gd name="connsiteY3" fmla="*/ 524455 h 1666219"/>
              <a:gd name="connsiteX4" fmla="*/ 353607 w 761256"/>
              <a:gd name="connsiteY4" fmla="*/ 0 h 1666219"/>
              <a:gd name="connsiteX5" fmla="*/ 653971 w 761256"/>
              <a:gd name="connsiteY5" fmla="*/ 690210 h 1666219"/>
              <a:gd name="connsiteX6" fmla="*/ 761256 w 761256"/>
              <a:gd name="connsiteY6" fmla="*/ 1216914 h 1666219"/>
              <a:gd name="connsiteX7" fmla="*/ 433933 w 761256"/>
              <a:gd name="connsiteY7" fmla="*/ 1468425 h 1666219"/>
              <a:gd name="connsiteX8" fmla="*/ 18497 w 761256"/>
              <a:gd name="connsiteY8" fmla="*/ 1666219 h 1666219"/>
              <a:gd name="connsiteX0" fmla="*/ 18497 w 761256"/>
              <a:gd name="connsiteY0" fmla="*/ 1666219 h 1666219"/>
              <a:gd name="connsiteX1" fmla="*/ 144417 w 761256"/>
              <a:gd name="connsiteY1" fmla="*/ 1389956 h 1666219"/>
              <a:gd name="connsiteX2" fmla="*/ 402880 w 761256"/>
              <a:gd name="connsiteY2" fmla="*/ 978113 h 1666219"/>
              <a:gd name="connsiteX3" fmla="*/ 419659 w 761256"/>
              <a:gd name="connsiteY3" fmla="*/ 524455 h 1666219"/>
              <a:gd name="connsiteX4" fmla="*/ 353607 w 761256"/>
              <a:gd name="connsiteY4" fmla="*/ 0 h 1666219"/>
              <a:gd name="connsiteX5" fmla="*/ 653971 w 761256"/>
              <a:gd name="connsiteY5" fmla="*/ 690210 h 1666219"/>
              <a:gd name="connsiteX6" fmla="*/ 761256 w 761256"/>
              <a:gd name="connsiteY6" fmla="*/ 1216914 h 1666219"/>
              <a:gd name="connsiteX7" fmla="*/ 433933 w 761256"/>
              <a:gd name="connsiteY7" fmla="*/ 1468425 h 1666219"/>
              <a:gd name="connsiteX8" fmla="*/ 18497 w 761256"/>
              <a:gd name="connsiteY8" fmla="*/ 1666219 h 1666219"/>
              <a:gd name="connsiteX0" fmla="*/ 18497 w 761256"/>
              <a:gd name="connsiteY0" fmla="*/ 1666219 h 1666219"/>
              <a:gd name="connsiteX1" fmla="*/ 144417 w 761256"/>
              <a:gd name="connsiteY1" fmla="*/ 1389956 h 1666219"/>
              <a:gd name="connsiteX2" fmla="*/ 402880 w 761256"/>
              <a:gd name="connsiteY2" fmla="*/ 978113 h 1666219"/>
              <a:gd name="connsiteX3" fmla="*/ 469308 w 761256"/>
              <a:gd name="connsiteY3" fmla="*/ 544118 h 1666219"/>
              <a:gd name="connsiteX4" fmla="*/ 353607 w 761256"/>
              <a:gd name="connsiteY4" fmla="*/ 0 h 1666219"/>
              <a:gd name="connsiteX5" fmla="*/ 653971 w 761256"/>
              <a:gd name="connsiteY5" fmla="*/ 690210 h 1666219"/>
              <a:gd name="connsiteX6" fmla="*/ 761256 w 761256"/>
              <a:gd name="connsiteY6" fmla="*/ 1216914 h 1666219"/>
              <a:gd name="connsiteX7" fmla="*/ 433933 w 761256"/>
              <a:gd name="connsiteY7" fmla="*/ 1468425 h 1666219"/>
              <a:gd name="connsiteX8" fmla="*/ 18497 w 761256"/>
              <a:gd name="connsiteY8" fmla="*/ 1666219 h 1666219"/>
              <a:gd name="connsiteX0" fmla="*/ 18497 w 785714"/>
              <a:gd name="connsiteY0" fmla="*/ 1666219 h 1666219"/>
              <a:gd name="connsiteX1" fmla="*/ 144417 w 785714"/>
              <a:gd name="connsiteY1" fmla="*/ 1389956 h 1666219"/>
              <a:gd name="connsiteX2" fmla="*/ 402880 w 785714"/>
              <a:gd name="connsiteY2" fmla="*/ 978113 h 1666219"/>
              <a:gd name="connsiteX3" fmla="*/ 469308 w 785714"/>
              <a:gd name="connsiteY3" fmla="*/ 544118 h 1666219"/>
              <a:gd name="connsiteX4" fmla="*/ 353607 w 785714"/>
              <a:gd name="connsiteY4" fmla="*/ 0 h 1666219"/>
              <a:gd name="connsiteX5" fmla="*/ 785714 w 785714"/>
              <a:gd name="connsiteY5" fmla="*/ 690365 h 1666219"/>
              <a:gd name="connsiteX6" fmla="*/ 761256 w 785714"/>
              <a:gd name="connsiteY6" fmla="*/ 1216914 h 1666219"/>
              <a:gd name="connsiteX7" fmla="*/ 433933 w 785714"/>
              <a:gd name="connsiteY7" fmla="*/ 1468425 h 1666219"/>
              <a:gd name="connsiteX8" fmla="*/ 18497 w 785714"/>
              <a:gd name="connsiteY8" fmla="*/ 1666219 h 1666219"/>
              <a:gd name="connsiteX0" fmla="*/ 18497 w 785714"/>
              <a:gd name="connsiteY0" fmla="*/ 1668097 h 1668097"/>
              <a:gd name="connsiteX1" fmla="*/ 144417 w 785714"/>
              <a:gd name="connsiteY1" fmla="*/ 1391834 h 1668097"/>
              <a:gd name="connsiteX2" fmla="*/ 402880 w 785714"/>
              <a:gd name="connsiteY2" fmla="*/ 979991 h 1668097"/>
              <a:gd name="connsiteX3" fmla="*/ 469308 w 785714"/>
              <a:gd name="connsiteY3" fmla="*/ 545996 h 1668097"/>
              <a:gd name="connsiteX4" fmla="*/ 353607 w 785714"/>
              <a:gd name="connsiteY4" fmla="*/ 1878 h 1668097"/>
              <a:gd name="connsiteX5" fmla="*/ 688126 w 785714"/>
              <a:gd name="connsiteY5" fmla="*/ 373775 h 1668097"/>
              <a:gd name="connsiteX6" fmla="*/ 785714 w 785714"/>
              <a:gd name="connsiteY6" fmla="*/ 692243 h 1668097"/>
              <a:gd name="connsiteX7" fmla="*/ 761256 w 785714"/>
              <a:gd name="connsiteY7" fmla="*/ 1218792 h 1668097"/>
              <a:gd name="connsiteX8" fmla="*/ 433933 w 785714"/>
              <a:gd name="connsiteY8" fmla="*/ 1470303 h 1668097"/>
              <a:gd name="connsiteX9" fmla="*/ 18497 w 785714"/>
              <a:gd name="connsiteY9" fmla="*/ 1668097 h 1668097"/>
              <a:gd name="connsiteX0" fmla="*/ 18497 w 785714"/>
              <a:gd name="connsiteY0" fmla="*/ 1668097 h 1668097"/>
              <a:gd name="connsiteX1" fmla="*/ 144417 w 785714"/>
              <a:gd name="connsiteY1" fmla="*/ 1391834 h 1668097"/>
              <a:gd name="connsiteX2" fmla="*/ 402880 w 785714"/>
              <a:gd name="connsiteY2" fmla="*/ 979991 h 1668097"/>
              <a:gd name="connsiteX3" fmla="*/ 469308 w 785714"/>
              <a:gd name="connsiteY3" fmla="*/ 545996 h 1668097"/>
              <a:gd name="connsiteX4" fmla="*/ 353607 w 785714"/>
              <a:gd name="connsiteY4" fmla="*/ 1878 h 1668097"/>
              <a:gd name="connsiteX5" fmla="*/ 688126 w 785714"/>
              <a:gd name="connsiteY5" fmla="*/ 373775 h 1668097"/>
              <a:gd name="connsiteX6" fmla="*/ 785714 w 785714"/>
              <a:gd name="connsiteY6" fmla="*/ 692243 h 1668097"/>
              <a:gd name="connsiteX7" fmla="*/ 761256 w 785714"/>
              <a:gd name="connsiteY7" fmla="*/ 1218792 h 1668097"/>
              <a:gd name="connsiteX8" fmla="*/ 433933 w 785714"/>
              <a:gd name="connsiteY8" fmla="*/ 1470303 h 1668097"/>
              <a:gd name="connsiteX9" fmla="*/ 18497 w 785714"/>
              <a:gd name="connsiteY9" fmla="*/ 1668097 h 1668097"/>
              <a:gd name="connsiteX0" fmla="*/ 18497 w 785714"/>
              <a:gd name="connsiteY0" fmla="*/ 1668097 h 1668097"/>
              <a:gd name="connsiteX1" fmla="*/ 144417 w 785714"/>
              <a:gd name="connsiteY1" fmla="*/ 1391834 h 1668097"/>
              <a:gd name="connsiteX2" fmla="*/ 441715 w 785714"/>
              <a:gd name="connsiteY2" fmla="*/ 1012710 h 1668097"/>
              <a:gd name="connsiteX3" fmla="*/ 469308 w 785714"/>
              <a:gd name="connsiteY3" fmla="*/ 545996 h 1668097"/>
              <a:gd name="connsiteX4" fmla="*/ 353607 w 785714"/>
              <a:gd name="connsiteY4" fmla="*/ 1878 h 1668097"/>
              <a:gd name="connsiteX5" fmla="*/ 688126 w 785714"/>
              <a:gd name="connsiteY5" fmla="*/ 373775 h 1668097"/>
              <a:gd name="connsiteX6" fmla="*/ 785714 w 785714"/>
              <a:gd name="connsiteY6" fmla="*/ 692243 h 1668097"/>
              <a:gd name="connsiteX7" fmla="*/ 761256 w 785714"/>
              <a:gd name="connsiteY7" fmla="*/ 1218792 h 1668097"/>
              <a:gd name="connsiteX8" fmla="*/ 433933 w 785714"/>
              <a:gd name="connsiteY8" fmla="*/ 1470303 h 1668097"/>
              <a:gd name="connsiteX9" fmla="*/ 18497 w 785714"/>
              <a:gd name="connsiteY9" fmla="*/ 1668097 h 1668097"/>
              <a:gd name="connsiteX0" fmla="*/ 18497 w 785714"/>
              <a:gd name="connsiteY0" fmla="*/ 1668097 h 1668097"/>
              <a:gd name="connsiteX1" fmla="*/ 144417 w 785714"/>
              <a:gd name="connsiteY1" fmla="*/ 1391834 h 1668097"/>
              <a:gd name="connsiteX2" fmla="*/ 441715 w 785714"/>
              <a:gd name="connsiteY2" fmla="*/ 1012710 h 1668097"/>
              <a:gd name="connsiteX3" fmla="*/ 469308 w 785714"/>
              <a:gd name="connsiteY3" fmla="*/ 545996 h 1668097"/>
              <a:gd name="connsiteX4" fmla="*/ 353607 w 785714"/>
              <a:gd name="connsiteY4" fmla="*/ 1878 h 1668097"/>
              <a:gd name="connsiteX5" fmla="*/ 688126 w 785714"/>
              <a:gd name="connsiteY5" fmla="*/ 373775 h 1668097"/>
              <a:gd name="connsiteX6" fmla="*/ 785714 w 785714"/>
              <a:gd name="connsiteY6" fmla="*/ 692243 h 1668097"/>
              <a:gd name="connsiteX7" fmla="*/ 761256 w 785714"/>
              <a:gd name="connsiteY7" fmla="*/ 1218792 h 1668097"/>
              <a:gd name="connsiteX8" fmla="*/ 433933 w 785714"/>
              <a:gd name="connsiteY8" fmla="*/ 1470303 h 1668097"/>
              <a:gd name="connsiteX9" fmla="*/ 18497 w 785714"/>
              <a:gd name="connsiteY9" fmla="*/ 1668097 h 1668097"/>
              <a:gd name="connsiteX0" fmla="*/ 13909 w 781126"/>
              <a:gd name="connsiteY0" fmla="*/ 1668097 h 1668097"/>
              <a:gd name="connsiteX1" fmla="*/ 178666 w 781126"/>
              <a:gd name="connsiteY1" fmla="*/ 1424554 h 1668097"/>
              <a:gd name="connsiteX2" fmla="*/ 437127 w 781126"/>
              <a:gd name="connsiteY2" fmla="*/ 1012710 h 1668097"/>
              <a:gd name="connsiteX3" fmla="*/ 464720 w 781126"/>
              <a:gd name="connsiteY3" fmla="*/ 545996 h 1668097"/>
              <a:gd name="connsiteX4" fmla="*/ 349019 w 781126"/>
              <a:gd name="connsiteY4" fmla="*/ 1878 h 1668097"/>
              <a:gd name="connsiteX5" fmla="*/ 683538 w 781126"/>
              <a:gd name="connsiteY5" fmla="*/ 373775 h 1668097"/>
              <a:gd name="connsiteX6" fmla="*/ 781126 w 781126"/>
              <a:gd name="connsiteY6" fmla="*/ 692243 h 1668097"/>
              <a:gd name="connsiteX7" fmla="*/ 756668 w 781126"/>
              <a:gd name="connsiteY7" fmla="*/ 1218792 h 1668097"/>
              <a:gd name="connsiteX8" fmla="*/ 429345 w 781126"/>
              <a:gd name="connsiteY8" fmla="*/ 1470303 h 1668097"/>
              <a:gd name="connsiteX9" fmla="*/ 13909 w 781126"/>
              <a:gd name="connsiteY9" fmla="*/ 1668097 h 1668097"/>
              <a:gd name="connsiteX0" fmla="*/ 13909 w 781126"/>
              <a:gd name="connsiteY0" fmla="*/ 1668097 h 1668097"/>
              <a:gd name="connsiteX1" fmla="*/ 178666 w 781126"/>
              <a:gd name="connsiteY1" fmla="*/ 1424554 h 1668097"/>
              <a:gd name="connsiteX2" fmla="*/ 437127 w 781126"/>
              <a:gd name="connsiteY2" fmla="*/ 1012710 h 1668097"/>
              <a:gd name="connsiteX3" fmla="*/ 464720 w 781126"/>
              <a:gd name="connsiteY3" fmla="*/ 545996 h 1668097"/>
              <a:gd name="connsiteX4" fmla="*/ 349019 w 781126"/>
              <a:gd name="connsiteY4" fmla="*/ 1878 h 1668097"/>
              <a:gd name="connsiteX5" fmla="*/ 683538 w 781126"/>
              <a:gd name="connsiteY5" fmla="*/ 373775 h 1668097"/>
              <a:gd name="connsiteX6" fmla="*/ 781126 w 781126"/>
              <a:gd name="connsiteY6" fmla="*/ 692243 h 1668097"/>
              <a:gd name="connsiteX7" fmla="*/ 756668 w 781126"/>
              <a:gd name="connsiteY7" fmla="*/ 1218792 h 1668097"/>
              <a:gd name="connsiteX8" fmla="*/ 545855 w 781126"/>
              <a:gd name="connsiteY8" fmla="*/ 1568460 h 1668097"/>
              <a:gd name="connsiteX9" fmla="*/ 13909 w 781126"/>
              <a:gd name="connsiteY9" fmla="*/ 1668097 h 1668097"/>
              <a:gd name="connsiteX0" fmla="*/ 13909 w 781126"/>
              <a:gd name="connsiteY0" fmla="*/ 1668097 h 1668097"/>
              <a:gd name="connsiteX1" fmla="*/ 178666 w 781126"/>
              <a:gd name="connsiteY1" fmla="*/ 1424554 h 1668097"/>
              <a:gd name="connsiteX2" fmla="*/ 437127 w 781126"/>
              <a:gd name="connsiteY2" fmla="*/ 1012710 h 1668097"/>
              <a:gd name="connsiteX3" fmla="*/ 525182 w 781126"/>
              <a:gd name="connsiteY3" fmla="*/ 552603 h 1668097"/>
              <a:gd name="connsiteX4" fmla="*/ 349019 w 781126"/>
              <a:gd name="connsiteY4" fmla="*/ 1878 h 1668097"/>
              <a:gd name="connsiteX5" fmla="*/ 683538 w 781126"/>
              <a:gd name="connsiteY5" fmla="*/ 373775 h 1668097"/>
              <a:gd name="connsiteX6" fmla="*/ 781126 w 781126"/>
              <a:gd name="connsiteY6" fmla="*/ 692243 h 1668097"/>
              <a:gd name="connsiteX7" fmla="*/ 756668 w 781126"/>
              <a:gd name="connsiteY7" fmla="*/ 1218792 h 1668097"/>
              <a:gd name="connsiteX8" fmla="*/ 545855 w 781126"/>
              <a:gd name="connsiteY8" fmla="*/ 1568460 h 1668097"/>
              <a:gd name="connsiteX9" fmla="*/ 13909 w 781126"/>
              <a:gd name="connsiteY9" fmla="*/ 1668097 h 166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1126" h="1668097">
                <a:moveTo>
                  <a:pt x="13909" y="1668097"/>
                </a:moveTo>
                <a:cubicBezTo>
                  <a:pt x="-37334" y="1649247"/>
                  <a:pt x="60992" y="1519933"/>
                  <a:pt x="178666" y="1424554"/>
                </a:cubicBezTo>
                <a:cubicBezTo>
                  <a:pt x="233744" y="1298605"/>
                  <a:pt x="388263" y="1151189"/>
                  <a:pt x="437127" y="1012710"/>
                </a:cubicBezTo>
                <a:cubicBezTo>
                  <a:pt x="525335" y="884610"/>
                  <a:pt x="635577" y="759356"/>
                  <a:pt x="525182" y="552603"/>
                </a:cubicBezTo>
                <a:lnTo>
                  <a:pt x="349019" y="1878"/>
                </a:lnTo>
                <a:cubicBezTo>
                  <a:pt x="373609" y="-25750"/>
                  <a:pt x="611520" y="258714"/>
                  <a:pt x="683538" y="373775"/>
                </a:cubicBezTo>
                <a:cubicBezTo>
                  <a:pt x="755556" y="488836"/>
                  <a:pt x="757058" y="552482"/>
                  <a:pt x="781126" y="692243"/>
                </a:cubicBezTo>
                <a:lnTo>
                  <a:pt x="756668" y="1218792"/>
                </a:lnTo>
                <a:cubicBezTo>
                  <a:pt x="631468" y="1289702"/>
                  <a:pt x="671055" y="1497550"/>
                  <a:pt x="545855" y="1568460"/>
                </a:cubicBezTo>
                <a:lnTo>
                  <a:pt x="13909" y="1668097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三角形 29"/>
          <p:cNvSpPr/>
          <p:nvPr/>
        </p:nvSpPr>
        <p:spPr>
          <a:xfrm>
            <a:off x="6077153" y="2948985"/>
            <a:ext cx="947557" cy="1801512"/>
          </a:xfrm>
          <a:custGeom>
            <a:avLst/>
            <a:gdLst>
              <a:gd name="connsiteX0" fmla="*/ 0 w 847744"/>
              <a:gd name="connsiteY0" fmla="*/ 817964 h 817964"/>
              <a:gd name="connsiteX1" fmla="*/ 423872 w 847744"/>
              <a:gd name="connsiteY1" fmla="*/ 0 h 817964"/>
              <a:gd name="connsiteX2" fmla="*/ 847744 w 847744"/>
              <a:gd name="connsiteY2" fmla="*/ 817964 h 817964"/>
              <a:gd name="connsiteX3" fmla="*/ 0 w 847744"/>
              <a:gd name="connsiteY3" fmla="*/ 817964 h 817964"/>
              <a:gd name="connsiteX0" fmla="*/ 3639 w 851383"/>
              <a:gd name="connsiteY0" fmla="*/ 758587 h 758587"/>
              <a:gd name="connsiteX1" fmla="*/ 0 w 851383"/>
              <a:gd name="connsiteY1" fmla="*/ 0 h 758587"/>
              <a:gd name="connsiteX2" fmla="*/ 851383 w 851383"/>
              <a:gd name="connsiteY2" fmla="*/ 758587 h 758587"/>
              <a:gd name="connsiteX3" fmla="*/ 3639 w 851383"/>
              <a:gd name="connsiteY3" fmla="*/ 758587 h 758587"/>
              <a:gd name="connsiteX0" fmla="*/ 3639 w 530749"/>
              <a:gd name="connsiteY0" fmla="*/ 758587 h 1055470"/>
              <a:gd name="connsiteX1" fmla="*/ 0 w 530749"/>
              <a:gd name="connsiteY1" fmla="*/ 0 h 1055470"/>
              <a:gd name="connsiteX2" fmla="*/ 530749 w 530749"/>
              <a:gd name="connsiteY2" fmla="*/ 1055470 h 1055470"/>
              <a:gd name="connsiteX3" fmla="*/ 3639 w 530749"/>
              <a:gd name="connsiteY3" fmla="*/ 758587 h 1055470"/>
              <a:gd name="connsiteX0" fmla="*/ 3639 w 530749"/>
              <a:gd name="connsiteY0" fmla="*/ 758587 h 1055470"/>
              <a:gd name="connsiteX1" fmla="*/ 0 w 530749"/>
              <a:gd name="connsiteY1" fmla="*/ 0 h 1055470"/>
              <a:gd name="connsiteX2" fmla="*/ 530749 w 530749"/>
              <a:gd name="connsiteY2" fmla="*/ 1055470 h 1055470"/>
              <a:gd name="connsiteX3" fmla="*/ 3639 w 530749"/>
              <a:gd name="connsiteY3" fmla="*/ 758587 h 1055470"/>
              <a:gd name="connsiteX0" fmla="*/ 3639 w 531901"/>
              <a:gd name="connsiteY0" fmla="*/ 782971 h 1079854"/>
              <a:gd name="connsiteX1" fmla="*/ 0 w 531901"/>
              <a:gd name="connsiteY1" fmla="*/ 24384 h 1079854"/>
              <a:gd name="connsiteX2" fmla="*/ 170160 w 531901"/>
              <a:gd name="connsiteY2" fmla="*/ 259703 h 1079854"/>
              <a:gd name="connsiteX3" fmla="*/ 530749 w 531901"/>
              <a:gd name="connsiteY3" fmla="*/ 1079854 h 1079854"/>
              <a:gd name="connsiteX4" fmla="*/ 3639 w 531901"/>
              <a:gd name="connsiteY4" fmla="*/ 782971 h 1079854"/>
              <a:gd name="connsiteX0" fmla="*/ 3639 w 532237"/>
              <a:gd name="connsiteY0" fmla="*/ 782971 h 1079854"/>
              <a:gd name="connsiteX1" fmla="*/ 0 w 532237"/>
              <a:gd name="connsiteY1" fmla="*/ 24384 h 1079854"/>
              <a:gd name="connsiteX2" fmla="*/ 170160 w 532237"/>
              <a:gd name="connsiteY2" fmla="*/ 259703 h 1079854"/>
              <a:gd name="connsiteX3" fmla="*/ 530749 w 532237"/>
              <a:gd name="connsiteY3" fmla="*/ 1079854 h 1079854"/>
              <a:gd name="connsiteX4" fmla="*/ 3639 w 532237"/>
              <a:gd name="connsiteY4" fmla="*/ 782971 h 1079854"/>
              <a:gd name="connsiteX0" fmla="*/ 3639 w 547341"/>
              <a:gd name="connsiteY0" fmla="*/ 782971 h 1079854"/>
              <a:gd name="connsiteX1" fmla="*/ 0 w 547341"/>
              <a:gd name="connsiteY1" fmla="*/ 24384 h 1079854"/>
              <a:gd name="connsiteX2" fmla="*/ 170160 w 547341"/>
              <a:gd name="connsiteY2" fmla="*/ 259703 h 1079854"/>
              <a:gd name="connsiteX3" fmla="*/ 407666 w 547341"/>
              <a:gd name="connsiteY3" fmla="*/ 604088 h 1079854"/>
              <a:gd name="connsiteX4" fmla="*/ 530749 w 547341"/>
              <a:gd name="connsiteY4" fmla="*/ 1079854 h 1079854"/>
              <a:gd name="connsiteX5" fmla="*/ 3639 w 547341"/>
              <a:gd name="connsiteY5" fmla="*/ 782971 h 1079854"/>
              <a:gd name="connsiteX0" fmla="*/ 15514 w 559216"/>
              <a:gd name="connsiteY0" fmla="*/ 741600 h 1038483"/>
              <a:gd name="connsiteX1" fmla="*/ 0 w 559216"/>
              <a:gd name="connsiteY1" fmla="*/ 30514 h 1038483"/>
              <a:gd name="connsiteX2" fmla="*/ 182035 w 559216"/>
              <a:gd name="connsiteY2" fmla="*/ 218332 h 1038483"/>
              <a:gd name="connsiteX3" fmla="*/ 419541 w 559216"/>
              <a:gd name="connsiteY3" fmla="*/ 562717 h 1038483"/>
              <a:gd name="connsiteX4" fmla="*/ 542624 w 559216"/>
              <a:gd name="connsiteY4" fmla="*/ 1038483 h 1038483"/>
              <a:gd name="connsiteX5" fmla="*/ 15514 w 559216"/>
              <a:gd name="connsiteY5" fmla="*/ 741600 h 1038483"/>
              <a:gd name="connsiteX0" fmla="*/ 0 w 567453"/>
              <a:gd name="connsiteY0" fmla="*/ 765351 h 1038483"/>
              <a:gd name="connsiteX1" fmla="*/ 8237 w 567453"/>
              <a:gd name="connsiteY1" fmla="*/ 30514 h 1038483"/>
              <a:gd name="connsiteX2" fmla="*/ 190272 w 567453"/>
              <a:gd name="connsiteY2" fmla="*/ 218332 h 1038483"/>
              <a:gd name="connsiteX3" fmla="*/ 427778 w 567453"/>
              <a:gd name="connsiteY3" fmla="*/ 562717 h 1038483"/>
              <a:gd name="connsiteX4" fmla="*/ 550861 w 567453"/>
              <a:gd name="connsiteY4" fmla="*/ 1038483 h 1038483"/>
              <a:gd name="connsiteX5" fmla="*/ 0 w 567453"/>
              <a:gd name="connsiteY5" fmla="*/ 765351 h 1038483"/>
              <a:gd name="connsiteX0" fmla="*/ 0 w 528259"/>
              <a:gd name="connsiteY0" fmla="*/ 765351 h 1057987"/>
              <a:gd name="connsiteX1" fmla="*/ 8237 w 528259"/>
              <a:gd name="connsiteY1" fmla="*/ 30514 h 1057987"/>
              <a:gd name="connsiteX2" fmla="*/ 190272 w 528259"/>
              <a:gd name="connsiteY2" fmla="*/ 218332 h 1057987"/>
              <a:gd name="connsiteX3" fmla="*/ 427778 w 528259"/>
              <a:gd name="connsiteY3" fmla="*/ 562717 h 1057987"/>
              <a:gd name="connsiteX4" fmla="*/ 506144 w 528259"/>
              <a:gd name="connsiteY4" fmla="*/ 1057987 h 1057987"/>
              <a:gd name="connsiteX5" fmla="*/ 0 w 528259"/>
              <a:gd name="connsiteY5" fmla="*/ 765351 h 1057987"/>
              <a:gd name="connsiteX0" fmla="*/ 0 w 528259"/>
              <a:gd name="connsiteY0" fmla="*/ 802489 h 1095125"/>
              <a:gd name="connsiteX1" fmla="*/ 8237 w 528259"/>
              <a:gd name="connsiteY1" fmla="*/ 24894 h 1095125"/>
              <a:gd name="connsiteX2" fmla="*/ 190272 w 528259"/>
              <a:gd name="connsiteY2" fmla="*/ 255470 h 1095125"/>
              <a:gd name="connsiteX3" fmla="*/ 427778 w 528259"/>
              <a:gd name="connsiteY3" fmla="*/ 599855 h 1095125"/>
              <a:gd name="connsiteX4" fmla="*/ 506144 w 528259"/>
              <a:gd name="connsiteY4" fmla="*/ 1095125 h 1095125"/>
              <a:gd name="connsiteX5" fmla="*/ 0 w 528259"/>
              <a:gd name="connsiteY5" fmla="*/ 802489 h 109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259" h="1095125">
                <a:moveTo>
                  <a:pt x="0" y="802489"/>
                </a:moveTo>
                <a:cubicBezTo>
                  <a:pt x="2746" y="557543"/>
                  <a:pt x="5491" y="269840"/>
                  <a:pt x="8237" y="24894"/>
                </a:cubicBezTo>
                <a:cubicBezTo>
                  <a:pt x="30053" y="-58359"/>
                  <a:pt x="101814" y="79558"/>
                  <a:pt x="190272" y="255470"/>
                </a:cubicBezTo>
                <a:cubicBezTo>
                  <a:pt x="252279" y="354067"/>
                  <a:pt x="367680" y="463163"/>
                  <a:pt x="427778" y="599855"/>
                </a:cubicBezTo>
                <a:cubicBezTo>
                  <a:pt x="487876" y="736547"/>
                  <a:pt x="567544" y="1067290"/>
                  <a:pt x="506144" y="1095125"/>
                </a:cubicBezTo>
                <a:cubicBezTo>
                  <a:pt x="322524" y="1004081"/>
                  <a:pt x="183620" y="893533"/>
                  <a:pt x="0" y="802489"/>
                </a:cubicBezTo>
                <a:close/>
              </a:path>
            </a:pathLst>
          </a:cu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组 29"/>
          <p:cNvGrpSpPr>
            <a:grpSpLocks noChangeAspect="1"/>
          </p:cNvGrpSpPr>
          <p:nvPr/>
        </p:nvGrpSpPr>
        <p:grpSpPr>
          <a:xfrm>
            <a:off x="6113778" y="2893547"/>
            <a:ext cx="2206666" cy="1802651"/>
            <a:chOff x="3348525" y="3147583"/>
            <a:chExt cx="1779436" cy="1453642"/>
          </a:xfrm>
        </p:grpSpPr>
        <p:cxnSp>
          <p:nvCxnSpPr>
            <p:cNvPr id="31" name="直线连接符 30"/>
            <p:cNvCxnSpPr/>
            <p:nvPr/>
          </p:nvCxnSpPr>
          <p:spPr>
            <a:xfrm>
              <a:off x="3348525" y="3183775"/>
              <a:ext cx="743480" cy="374293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/>
            <p:cNvCxnSpPr/>
            <p:nvPr/>
          </p:nvCxnSpPr>
          <p:spPr>
            <a:xfrm flipV="1">
              <a:off x="4083623" y="3551971"/>
              <a:ext cx="8384" cy="104925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 flipV="1">
              <a:off x="4083374" y="3147583"/>
              <a:ext cx="1044587" cy="42638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2914499"/>
      </p:ext>
    </p:extLst>
  </p:cSld>
  <p:clrMapOvr>
    <a:masterClrMapping/>
  </p:clrMapOvr>
  <p:transition advTm="1158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28" grpId="0" animBg="1"/>
      <p:bldP spid="28" grpId="1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3|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10.8|12.8|4.3|37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1.6|1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28.1|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5.3|4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5.6|3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7|1.8|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6.2|9.4|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8.5|1.1|25.8|7.3|1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2.5|14.4|1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9.8|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39.9|42.8|4.2|11|18.5|2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34.8|1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|12.7|1.6|14.8|18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7.5|19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4.4"/>
</p:tagLst>
</file>

<file path=ppt/theme/theme1.xml><?xml version="1.0" encoding="utf-8"?>
<a:theme xmlns:a="http://schemas.openxmlformats.org/drawingml/2006/main" name="SEU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U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sz="15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SEU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U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U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71801</TotalTime>
  <Words>1204</Words>
  <Application>Microsoft Macintosh PowerPoint</Application>
  <PresentationFormat>全屏显示(4:3)</PresentationFormat>
  <Paragraphs>375</Paragraphs>
  <Slides>32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Cambria Math</vt:lpstr>
      <vt:lpstr>Symbol</vt:lpstr>
      <vt:lpstr>Times New Roman</vt:lpstr>
      <vt:lpstr>Wingdings</vt:lpstr>
      <vt:lpstr>黑体</vt:lpstr>
      <vt:lpstr>楷体</vt:lpstr>
      <vt:lpstr>楷体_GB2312</vt:lpstr>
      <vt:lpstr>宋体</vt:lpstr>
      <vt:lpstr>微软雅黑</vt:lpstr>
      <vt:lpstr>Arial</vt:lpstr>
      <vt:lpstr>SEU设计模板</vt:lpstr>
      <vt:lpstr>PowerPoint 演示文稿</vt:lpstr>
      <vt:lpstr>一、个人情况</vt:lpstr>
      <vt:lpstr>二、研究方向</vt:lpstr>
      <vt:lpstr>主要工作1：分布式相容性</vt:lpstr>
      <vt:lpstr>分布式相容性问题</vt:lpstr>
      <vt:lpstr>分布式相容性问题</vt:lpstr>
      <vt:lpstr>我们的结果：取得基础性突破</vt:lpstr>
      <vt:lpstr>我们的方法：化圆为方</vt:lpstr>
      <vt:lpstr>意义</vt:lpstr>
      <vt:lpstr>理论意义</vt:lpstr>
      <vt:lpstr>文章</vt:lpstr>
      <vt:lpstr>学术影响</vt:lpstr>
      <vt:lpstr>主要工作2：实时系统资源需求分析</vt:lpstr>
      <vt:lpstr>背景</vt:lpstr>
      <vt:lpstr>实时系统计算资源需求分析</vt:lpstr>
      <vt:lpstr>我们的结果</vt:lpstr>
      <vt:lpstr>意义 </vt:lpstr>
      <vt:lpstr>文章</vt:lpstr>
      <vt:lpstr>主要工作3：灰箱数据挖掘</vt:lpstr>
      <vt:lpstr>灰箱数据挖掘</vt:lpstr>
      <vt:lpstr>灰箱数据top-k排序问题</vt:lpstr>
      <vt:lpstr>灰箱数据top-k排序问题</vt:lpstr>
      <vt:lpstr>灰箱数据top-k排序问题</vt:lpstr>
      <vt:lpstr>已知结果</vt:lpstr>
      <vt:lpstr>我们的结果</vt:lpstr>
      <vt:lpstr>工作的意义</vt:lpstr>
      <vt:lpstr>三、项目支持</vt:lpstr>
      <vt:lpstr>四、学术交流</vt:lpstr>
      <vt:lpstr>五、学术服务</vt:lpstr>
      <vt:lpstr>六、未来工作设想</vt:lpstr>
      <vt:lpstr>PowerPoint 演示文稿</vt:lpstr>
      <vt:lpstr>我们的结果：取得基础性突破</vt:lpstr>
    </vt:vector>
  </TitlesOfParts>
  <Company>SEU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计算所发明奖答辩</dc:title>
  <dc:creator>李晓维</dc:creator>
  <cp:lastModifiedBy>Microsoft Office 用户</cp:lastModifiedBy>
  <cp:revision>5595</cp:revision>
  <dcterms:created xsi:type="dcterms:W3CDTF">2002-03-21T12:02:11Z</dcterms:created>
  <dcterms:modified xsi:type="dcterms:W3CDTF">2018-09-20T14:12:07Z</dcterms:modified>
</cp:coreProperties>
</file>